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sldIdLst>
    <p:sldId id="256" r:id="rId2"/>
    <p:sldId id="267" r:id="rId3"/>
    <p:sldId id="266" r:id="rId4"/>
    <p:sldId id="271" r:id="rId5"/>
    <p:sldId id="272" r:id="rId6"/>
    <p:sldId id="273" r:id="rId7"/>
    <p:sldId id="274" r:id="rId8"/>
    <p:sldId id="276" r:id="rId9"/>
    <p:sldId id="277" r:id="rId10"/>
    <p:sldId id="275" r:id="rId11"/>
    <p:sldId id="278" r:id="rId12"/>
    <p:sldId id="279" r:id="rId13"/>
    <p:sldId id="280" r:id="rId14"/>
    <p:sldId id="268" r:id="rId15"/>
    <p:sldId id="281" r:id="rId16"/>
    <p:sldId id="282" r:id="rId17"/>
    <p:sldId id="283" r:id="rId18"/>
    <p:sldId id="284" r:id="rId19"/>
    <p:sldId id="285" r:id="rId20"/>
    <p:sldId id="286" r:id="rId21"/>
    <p:sldId id="287" r:id="rId22"/>
    <p:sldId id="288" r:id="rId23"/>
    <p:sldId id="289" r:id="rId24"/>
    <p:sldId id="290" r:id="rId25"/>
    <p:sldId id="291" r:id="rId26"/>
    <p:sldId id="269" r:id="rId27"/>
    <p:sldId id="292" r:id="rId28"/>
    <p:sldId id="293" r:id="rId29"/>
    <p:sldId id="294" r:id="rId30"/>
    <p:sldId id="295" r:id="rId31"/>
    <p:sldId id="296" r:id="rId32"/>
    <p:sldId id="297" r:id="rId33"/>
    <p:sldId id="298" r:id="rId34"/>
    <p:sldId id="299" r:id="rId35"/>
    <p:sldId id="300" r:id="rId36"/>
    <p:sldId id="301" r:id="rId37"/>
    <p:sldId id="305" r:id="rId38"/>
    <p:sldId id="302" r:id="rId39"/>
    <p:sldId id="303" r:id="rId40"/>
    <p:sldId id="304" r:id="rId41"/>
    <p:sldId id="306" r:id="rId42"/>
    <p:sldId id="270" r:id="rId43"/>
    <p:sldId id="307" r:id="rId44"/>
    <p:sldId id="308" r:id="rId45"/>
    <p:sldId id="261"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07">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239BE5"/>
    <a:srgbClr val="198DD4"/>
    <a:srgbClr val="1890D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2" autoAdjust="0"/>
    <p:restoredTop sz="94682" autoAdjust="0"/>
  </p:normalViewPr>
  <p:slideViewPr>
    <p:cSldViewPr snapToGrid="0" showGuides="1">
      <p:cViewPr varScale="1">
        <p:scale>
          <a:sx n="82" d="100"/>
          <a:sy n="82" d="100"/>
        </p:scale>
        <p:origin x="-691" y="-86"/>
      </p:cViewPr>
      <p:guideLst>
        <p:guide orient="horz" pos="2160"/>
        <p:guide pos="3807"/>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65" d="100"/>
          <a:sy n="65" d="100"/>
        </p:scale>
        <p:origin x="3154" y="58"/>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68F3EB-B02D-471F-BC9B-091C5AD7E2A5}" type="datetimeFigureOut">
              <a:rPr lang="zh-CN" altLang="en-US" smtClean="0"/>
              <a:pPr/>
              <a:t>2022/7/26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F89869-A240-4A7F-9B5F-CDCC84A9AE96}" type="slidenum">
              <a:rPr lang="zh-CN" altLang="en-US" smtClean="0"/>
              <a:pPr/>
              <a:t>‹#›</a:t>
            </a:fld>
            <a:endParaRPr lang="zh-CN" altLang="en-US"/>
          </a:p>
        </p:txBody>
      </p:sp>
    </p:spTree>
    <p:extLst>
      <p:ext uri="{BB962C8B-B14F-4D97-AF65-F5344CB8AC3E}">
        <p14:creationId xmlns="" xmlns:p14="http://schemas.microsoft.com/office/powerpoint/2010/main" val="16496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BEBA8EAE-BF5A-486C-A8C5-ECC9F3942E4B}">
                <a14:imgProps xmlns="" xmlns:a14="http://schemas.microsoft.com/office/drawing/2010/main">
                  <a14:imgLayer r:embed="rId3">
                    <a14:imgEffect>
                      <a14:colorTemperature colorTemp="7200"/>
                    </a14:imgEffect>
                  </a14:imgLayer>
                </a14:imgProps>
              </a:ext>
              <a:ext uri="{28A0092B-C50C-407E-A947-70E740481C1C}">
                <a14:useLocalDpi xmlns="" xmlns:a14="http://schemas.microsoft.com/office/drawing/2010/main" val="0"/>
              </a:ext>
            </a:extLst>
          </a:blip>
          <a:srcRect t="15028" b="5267"/>
          <a:stretch>
            <a:fillRect/>
          </a:stretch>
        </p:blipFill>
        <p:spPr>
          <a:xfrm>
            <a:off x="-42486" y="-12700"/>
            <a:ext cx="12234486" cy="6870700"/>
          </a:xfrm>
          <a:prstGeom prst="rect">
            <a:avLst/>
          </a:prstGeom>
        </p:spPr>
      </p:pic>
      <p:sp>
        <p:nvSpPr>
          <p:cNvPr id="13" name="文本框 12"/>
          <p:cNvSpPr txBox="1"/>
          <p:nvPr userDrawn="1"/>
        </p:nvSpPr>
        <p:spPr>
          <a:xfrm>
            <a:off x="671033" y="1976100"/>
            <a:ext cx="5807405" cy="1446550"/>
          </a:xfrm>
          <a:prstGeom prst="rect">
            <a:avLst/>
          </a:prstGeom>
          <a:noFill/>
        </p:spPr>
        <p:txBody>
          <a:bodyPr wrap="square" rtlCol="0">
            <a:spAutoFit/>
          </a:bodyPr>
          <a:lstStyle/>
          <a:p>
            <a:pPr algn="l"/>
            <a:r>
              <a:rPr lang="zh-CN" altLang="en-US" sz="4400" b="1" dirty="0" smtClean="0">
                <a:solidFill>
                  <a:schemeClr val="bg1"/>
                </a:solidFill>
                <a:effectLst/>
                <a:latin typeface="微软雅黑" panose="020B0503020204020204" pitchFamily="34" charset="-122"/>
                <a:ea typeface="微软雅黑" panose="020B0503020204020204" pitchFamily="34" charset="-122"/>
              </a:rPr>
              <a:t>项目</a:t>
            </a:r>
            <a:r>
              <a:rPr lang="en-US" altLang="zh-CN" sz="4400" b="1" dirty="0" smtClean="0">
                <a:solidFill>
                  <a:schemeClr val="bg1"/>
                </a:solidFill>
                <a:effectLst/>
                <a:latin typeface="微软雅黑" panose="020B0503020204020204" pitchFamily="34" charset="-122"/>
                <a:ea typeface="微软雅黑" panose="020B0503020204020204" pitchFamily="34" charset="-122"/>
              </a:rPr>
              <a:t>2</a:t>
            </a:r>
          </a:p>
          <a:p>
            <a:pPr algn="l"/>
            <a:r>
              <a:rPr lang="zh-CN" altLang="en-US" sz="4400" b="1" dirty="0" smtClean="0">
                <a:solidFill>
                  <a:schemeClr val="bg1"/>
                </a:solidFill>
                <a:effectLst/>
                <a:latin typeface="微软雅黑" panose="020B0503020204020204" pitchFamily="34" charset="-122"/>
                <a:ea typeface="微软雅黑" panose="020B0503020204020204" pitchFamily="34" charset="-122"/>
              </a:rPr>
              <a:t>初探</a:t>
            </a:r>
            <a:r>
              <a:rPr lang="zh-CN" altLang="en-US" sz="4400" b="1" dirty="0" smtClean="0">
                <a:solidFill>
                  <a:schemeClr val="bg1"/>
                </a:solidFill>
                <a:effectLst/>
                <a:latin typeface="微软雅黑" panose="020B0503020204020204" pitchFamily="34" charset="-122"/>
                <a:ea typeface="微软雅黑" panose="020B0503020204020204" pitchFamily="34" charset="-122"/>
              </a:rPr>
              <a:t>企业网络系统集成</a:t>
            </a:r>
            <a:endParaRPr lang="zh-CN" altLang="en-US" sz="4400" b="1" dirty="0">
              <a:solidFill>
                <a:schemeClr val="bg1"/>
              </a:solidFill>
              <a:effectLst/>
              <a:latin typeface="微软雅黑" panose="020B0503020204020204" pitchFamily="34" charset="-122"/>
              <a:ea typeface="微软雅黑" panose="020B0503020204020204" pitchFamily="34" charset="-122"/>
            </a:endParaRPr>
          </a:p>
        </p:txBody>
      </p:sp>
      <p:cxnSp>
        <p:nvCxnSpPr>
          <p:cNvPr id="14" name="直接连接符 13"/>
          <p:cNvCxnSpPr/>
          <p:nvPr userDrawn="1"/>
        </p:nvCxnSpPr>
        <p:spPr>
          <a:xfrm>
            <a:off x="671033" y="3398182"/>
            <a:ext cx="1575375" cy="0"/>
          </a:xfrm>
          <a:prstGeom prst="line">
            <a:avLst/>
          </a:prstGeom>
          <a:noFill/>
          <a:ln w="6350" cap="flat" cmpd="sng" algn="ctr">
            <a:solidFill>
              <a:schemeClr val="bg1"/>
            </a:solidFill>
            <a:prstDash val="solid"/>
            <a:miter lim="800000"/>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7" name="Freeform 5"/>
          <p:cNvSpPr/>
          <p:nvPr userDrawn="1"/>
        </p:nvSpPr>
        <p:spPr bwMode="auto">
          <a:xfrm>
            <a:off x="2481483" y="1827610"/>
            <a:ext cx="9708341"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chemeClr val="tx2"/>
          </a:solidFill>
          <a:ln>
            <a:noFill/>
          </a:ln>
        </p:spPr>
        <p:txBody>
          <a:bodyPr lIns="68562" tIns="34281" rIns="68562" bIns="34281"/>
          <a:lstStyle/>
          <a:p>
            <a:endParaRPr lang="zh-CN" altLang="en-US" sz="1800">
              <a:solidFill>
                <a:srgbClr val="000000"/>
              </a:solidFill>
              <a:latin typeface="Arial" panose="020B0604020202020204"/>
              <a:ea typeface="微软雅黑" panose="020B0503020204020204" pitchFamily="34" charset="-122"/>
            </a:endParaRPr>
          </a:p>
        </p:txBody>
      </p:sp>
      <p:sp>
        <p:nvSpPr>
          <p:cNvPr id="8" name="Freeform 6"/>
          <p:cNvSpPr/>
          <p:nvPr userDrawn="1"/>
        </p:nvSpPr>
        <p:spPr bwMode="auto">
          <a:xfrm>
            <a:off x="0" y="3837385"/>
            <a:ext cx="62224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chemeClr val="tx2"/>
          </a:solidFill>
          <a:ln>
            <a:noFill/>
          </a:ln>
        </p:spPr>
        <p:txBody>
          <a:bodyPr lIns="68562" tIns="34281" rIns="68562" bIns="34281"/>
          <a:lstStyle/>
          <a:p>
            <a:endParaRPr lang="zh-CN" altLang="en-US" sz="1800">
              <a:solidFill>
                <a:srgbClr val="000000"/>
              </a:solidFill>
              <a:latin typeface="Arial" panose="020B0604020202020204"/>
              <a:ea typeface="微软雅黑" panose="020B0503020204020204" pitchFamily="34" charset="-122"/>
            </a:endParaRPr>
          </a:p>
        </p:txBody>
      </p:sp>
      <p:sp>
        <p:nvSpPr>
          <p:cNvPr id="9" name="Freeform 7"/>
          <p:cNvSpPr/>
          <p:nvPr userDrawn="1"/>
        </p:nvSpPr>
        <p:spPr bwMode="auto">
          <a:xfrm>
            <a:off x="0" y="2320530"/>
            <a:ext cx="10172700"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239BE5"/>
          </a:solidFill>
          <a:ln>
            <a:noFill/>
          </a:ln>
        </p:spPr>
        <p:txBody>
          <a:bodyPr lIns="68562" tIns="34281" rIns="68562" bIns="34281"/>
          <a:lstStyle/>
          <a:p>
            <a:endParaRPr lang="zh-CN" altLang="en-US" sz="1800">
              <a:solidFill>
                <a:srgbClr val="000000"/>
              </a:solidFill>
              <a:latin typeface="Arial" panose="020B0604020202020204"/>
              <a:ea typeface="微软雅黑" panose="020B0503020204020204" pitchFamily="34" charset="-122"/>
            </a:endParaRPr>
          </a:p>
        </p:txBody>
      </p:sp>
      <p:sp>
        <p:nvSpPr>
          <p:cNvPr id="10" name="Freeform 8"/>
          <p:cNvSpPr/>
          <p:nvPr userDrawn="1"/>
        </p:nvSpPr>
        <p:spPr bwMode="auto">
          <a:xfrm>
            <a:off x="10782583" y="2212182"/>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198DD4"/>
          </a:solidFill>
          <a:ln>
            <a:noFill/>
          </a:ln>
        </p:spPr>
        <p:txBody>
          <a:bodyPr lIns="68562" tIns="34281" rIns="68562" bIns="34281"/>
          <a:lstStyle/>
          <a:p>
            <a:endParaRPr lang="zh-CN" altLang="en-US" sz="1800">
              <a:solidFill>
                <a:srgbClr val="000000"/>
              </a:solidFill>
              <a:latin typeface="Arial" panose="020B0604020202020204"/>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2" presetClass="entr" presetSubtype="8"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300" fill="hold"/>
                                        <p:tgtEl>
                                          <p:spTgt spid="10"/>
                                        </p:tgtEl>
                                        <p:attrNameLst>
                                          <p:attrName>ppt_w</p:attrName>
                                        </p:attrNameLst>
                                      </p:cBhvr>
                                      <p:tavLst>
                                        <p:tav tm="0">
                                          <p:val>
                                            <p:fltVal val="0"/>
                                          </p:val>
                                        </p:tav>
                                        <p:tav tm="100000">
                                          <p:val>
                                            <p:strVal val="#ppt_w"/>
                                          </p:val>
                                        </p:tav>
                                      </p:tavLst>
                                    </p:anim>
                                    <p:anim calcmode="lin" valueType="num">
                                      <p:cBhvr>
                                        <p:cTn id="19" dur="300" fill="hold"/>
                                        <p:tgtEl>
                                          <p:spTgt spid="10"/>
                                        </p:tgtEl>
                                        <p:attrNameLst>
                                          <p:attrName>ppt_h</p:attrName>
                                        </p:attrNameLst>
                                      </p:cBhvr>
                                      <p:tavLst>
                                        <p:tav tm="0">
                                          <p:val>
                                            <p:fltVal val="0"/>
                                          </p:val>
                                        </p:tav>
                                        <p:tav tm="100000">
                                          <p:val>
                                            <p:strVal val="#ppt_h"/>
                                          </p:val>
                                        </p:tav>
                                      </p:tavLst>
                                    </p:anim>
                                    <p:anim calcmode="lin" valueType="num">
                                      <p:cBhvr>
                                        <p:cTn id="20" dur="300" fill="hold"/>
                                        <p:tgtEl>
                                          <p:spTgt spid="10"/>
                                        </p:tgtEl>
                                        <p:attrNameLst>
                                          <p:attrName>style.rotation</p:attrName>
                                        </p:attrNameLst>
                                      </p:cBhvr>
                                      <p:tavLst>
                                        <p:tav tm="0">
                                          <p:val>
                                            <p:fltVal val="90"/>
                                          </p:val>
                                        </p:tav>
                                        <p:tav tm="100000">
                                          <p:val>
                                            <p:fltVal val="0"/>
                                          </p:val>
                                        </p:tav>
                                      </p:tavLst>
                                    </p:anim>
                                    <p:animEffect transition="in" filter="fade">
                                      <p:cBhvr>
                                        <p:cTn id="2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4505325" cy="434162"/>
          </a:xfrm>
          <a:prstGeom prst="rect">
            <a:avLst/>
          </a:prstGeom>
        </p:spPr>
        <p:txBody>
          <a:bodyPr/>
          <a:lstStyle>
            <a:lvl1pPr>
              <a:defRPr sz="2800" b="1">
                <a:solidFill>
                  <a:schemeClr val="accent2"/>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
        <p:nvSpPr>
          <p:cNvPr id="6" name="矩形 5"/>
          <p:cNvSpPr/>
          <p:nvPr userDrawn="1"/>
        </p:nvSpPr>
        <p:spPr>
          <a:xfrm>
            <a:off x="299263" y="365125"/>
            <a:ext cx="350342" cy="35034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440144" y="487045"/>
            <a:ext cx="312242" cy="31224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2"/>
          <p:cNvSpPr>
            <a:spLocks noGrp="1"/>
          </p:cNvSpPr>
          <p:nvPr>
            <p:ph idx="1" hasCustomPrompt="1"/>
          </p:nvPr>
        </p:nvSpPr>
        <p:spPr>
          <a:xfrm>
            <a:off x="495300" y="1048384"/>
            <a:ext cx="11060430" cy="5180965"/>
          </a:xfrm>
          <a:prstGeom prst="rect">
            <a:avLst/>
          </a:prstGeom>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结尾">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BEBA8EAE-BF5A-486C-A8C5-ECC9F3942E4B}">
                <a14:imgProps xmlns="" xmlns:a14="http://schemas.microsoft.com/office/drawing/2010/main">
                  <a14:imgLayer r:embed="rId3">
                    <a14:imgEffect>
                      <a14:colorTemperature colorTemp="7200"/>
                    </a14:imgEffect>
                  </a14:imgLayer>
                </a14:imgProps>
              </a:ext>
              <a:ext uri="{28A0092B-C50C-407E-A947-70E740481C1C}">
                <a14:useLocalDpi xmlns="" xmlns:a14="http://schemas.microsoft.com/office/drawing/2010/main" val="0"/>
              </a:ext>
            </a:extLst>
          </a:blip>
          <a:srcRect t="15028" b="5267"/>
          <a:stretch>
            <a:fillRect/>
          </a:stretch>
        </p:blipFill>
        <p:spPr>
          <a:xfrm>
            <a:off x="-42486" y="-12700"/>
            <a:ext cx="12234486" cy="6870700"/>
          </a:xfrm>
          <a:prstGeom prst="rect">
            <a:avLst/>
          </a:prstGeom>
        </p:spPr>
      </p:pic>
      <p:sp>
        <p:nvSpPr>
          <p:cNvPr id="13" name="文本框 12"/>
          <p:cNvSpPr txBox="1"/>
          <p:nvPr userDrawn="1"/>
        </p:nvSpPr>
        <p:spPr>
          <a:xfrm>
            <a:off x="700634" y="2711392"/>
            <a:ext cx="3947566" cy="1107996"/>
          </a:xfrm>
          <a:prstGeom prst="rect">
            <a:avLst/>
          </a:prstGeom>
          <a:noFill/>
        </p:spPr>
        <p:txBody>
          <a:bodyPr wrap="square" rtlCol="0">
            <a:spAutoFit/>
          </a:bodyPr>
          <a:lstStyle/>
          <a:p>
            <a:pPr algn="dist"/>
            <a:r>
              <a:rPr lang="zh-CN" altLang="en-US" sz="6600" b="1" dirty="0">
                <a:solidFill>
                  <a:schemeClr val="bg1"/>
                </a:solidFill>
                <a:effectLst/>
                <a:latin typeface="微软雅黑" panose="020B0503020204020204" pitchFamily="34" charset="-122"/>
                <a:ea typeface="微软雅黑" panose="020B0503020204020204" pitchFamily="34" charset="-122"/>
              </a:rPr>
              <a:t>谢谢大家</a:t>
            </a:r>
          </a:p>
        </p:txBody>
      </p:sp>
      <p:cxnSp>
        <p:nvCxnSpPr>
          <p:cNvPr id="14" name="直接连接符 13"/>
          <p:cNvCxnSpPr/>
          <p:nvPr userDrawn="1"/>
        </p:nvCxnSpPr>
        <p:spPr>
          <a:xfrm>
            <a:off x="736486" y="4093507"/>
            <a:ext cx="3911714" cy="0"/>
          </a:xfrm>
          <a:prstGeom prst="line">
            <a:avLst/>
          </a:prstGeom>
          <a:noFill/>
          <a:ln w="6350" cap="flat" cmpd="sng" algn="ctr">
            <a:solidFill>
              <a:schemeClr val="bg1"/>
            </a:solidFill>
            <a:prstDash val="solid"/>
            <a:miter lim="800000"/>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军事网络</a:t>
            </a:r>
            <a:endParaRPr lang="en-US" altLang="zh-CN" dirty="0" smtClean="0"/>
          </a:p>
          <a:p>
            <a:r>
              <a:rPr lang="zh-CN" altLang="en-US" dirty="0" smtClean="0"/>
              <a:t>军事网络是所有类型的网络中，安全防护等级最高的网络，因为涉及到国家机密也只有部分集成公司为这样特殊的网络进行服务。</a:t>
            </a:r>
          </a:p>
          <a:p>
            <a:r>
              <a:rPr lang="zh-CN" altLang="en-US" dirty="0" smtClean="0"/>
              <a:t>军事网络采取物理隔离的方式，将其与互联网隔离开，并且军事网络都是使用军用线路进行互联，甚至不会连接到一般运营商的网络中。军事网络的建设比较神秘，若非相关人士是无法知道其内部的结构。</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5143500" cy="434162"/>
          </a:xfrm>
        </p:spPr>
        <p:txBody>
          <a:bodyPr/>
          <a:lstStyle/>
          <a:p>
            <a:r>
              <a:rPr lang="en-US" altLang="zh-CN" dirty="0" smtClean="0"/>
              <a:t>2.1.2 </a:t>
            </a:r>
            <a:r>
              <a:rPr lang="zh-CN" altLang="en-US" dirty="0" smtClean="0"/>
              <a:t>网络系统集成项目分类</a:t>
            </a:r>
            <a:endParaRPr lang="zh-CN" altLang="en-US" dirty="0"/>
          </a:p>
        </p:txBody>
      </p:sp>
      <p:sp>
        <p:nvSpPr>
          <p:cNvPr id="3" name="内容占位符 2"/>
          <p:cNvSpPr>
            <a:spLocks noGrp="1"/>
          </p:cNvSpPr>
          <p:nvPr>
            <p:ph idx="1"/>
          </p:nvPr>
        </p:nvSpPr>
        <p:spPr/>
        <p:txBody>
          <a:bodyPr/>
          <a:lstStyle/>
          <a:p>
            <a:pPr lvl="0"/>
            <a:r>
              <a:rPr lang="zh-CN" altLang="en-US" b="1" dirty="0" smtClean="0"/>
              <a:t>全新组网</a:t>
            </a:r>
            <a:endParaRPr lang="zh-CN" altLang="en-US" dirty="0" smtClean="0"/>
          </a:p>
          <a:p>
            <a:r>
              <a:rPr lang="zh-CN" altLang="en-US" dirty="0" smtClean="0"/>
              <a:t>全新组网顾名思义就是在全新的一个网络环境中进行网络规划与建设，全新组网购买的网络设备量一般较大，在网络建设初期需要重点考虑机房基础设施环境，需要进行现场勘测保证能够有足够资源进行建设。</a:t>
            </a:r>
          </a:p>
          <a:p>
            <a:pPr lvl="0"/>
            <a:r>
              <a:rPr lang="zh-CN" altLang="en-US" b="1" dirty="0" smtClean="0"/>
              <a:t>升级改造</a:t>
            </a:r>
            <a:endParaRPr lang="zh-CN" altLang="en-US" dirty="0" smtClean="0"/>
          </a:p>
          <a:p>
            <a:r>
              <a:rPr lang="zh-CN" altLang="en-US" dirty="0" smtClean="0"/>
              <a:t>升级改造的难度会比全新组网相对高，因为网络已经在客户环境中投入生产，网络改造根据改造的程度不同，有需要停止业务与不需要停止业务的区别，如果要实现不影响业务的平滑过渡升级，对整个项目前期需要有充分的时间进行准备，设计好平滑过渡的方案，在过渡过程中还要做好发生意外情况的解决方案，因此回退方案在升级改造的项目中是必不可少的。</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5753100" cy="434162"/>
          </a:xfrm>
        </p:spPr>
        <p:txBody>
          <a:bodyPr/>
          <a:lstStyle/>
          <a:p>
            <a:r>
              <a:rPr lang="en-US" altLang="zh-CN" dirty="0" smtClean="0"/>
              <a:t>2.1.3 </a:t>
            </a:r>
            <a:r>
              <a:rPr lang="zh-CN" altLang="en-US" dirty="0" smtClean="0"/>
              <a:t>企业网络设计目标与原则</a:t>
            </a:r>
            <a:endParaRPr lang="zh-CN" altLang="en-US" dirty="0"/>
          </a:p>
        </p:txBody>
      </p:sp>
      <p:sp>
        <p:nvSpPr>
          <p:cNvPr id="3" name="内容占位符 2"/>
          <p:cNvSpPr>
            <a:spLocks noGrp="1"/>
          </p:cNvSpPr>
          <p:nvPr>
            <p:ph idx="1"/>
          </p:nvPr>
        </p:nvSpPr>
        <p:spPr/>
        <p:txBody>
          <a:bodyPr/>
          <a:lstStyle/>
          <a:p>
            <a:pPr>
              <a:buNone/>
            </a:pPr>
            <a:r>
              <a:rPr lang="zh-CN" altLang="en-US" dirty="0" smtClean="0"/>
              <a:t>目标：</a:t>
            </a:r>
            <a:endParaRPr lang="en-US" altLang="zh-CN" dirty="0" smtClean="0"/>
          </a:p>
          <a:p>
            <a:pPr lvl="0">
              <a:buFont typeface="Wingdings" pitchFamily="2" charset="2"/>
              <a:buChar char="n"/>
            </a:pPr>
            <a:r>
              <a:rPr lang="zh-CN" altLang="en-US" dirty="0" smtClean="0"/>
              <a:t>在保障功能、性能、安全的前提下的最低部署及运营成本</a:t>
            </a:r>
          </a:p>
          <a:p>
            <a:pPr lvl="0">
              <a:buFont typeface="Wingdings" pitchFamily="2" charset="2"/>
              <a:buChar char="n"/>
            </a:pPr>
            <a:r>
              <a:rPr lang="zh-CN" altLang="en-US" dirty="0" smtClean="0"/>
              <a:t>能够不断提高的整体性能</a:t>
            </a:r>
          </a:p>
          <a:p>
            <a:pPr lvl="0">
              <a:buFont typeface="Wingdings" pitchFamily="2" charset="2"/>
              <a:buChar char="n"/>
            </a:pPr>
            <a:r>
              <a:rPr lang="zh-CN" altLang="en-US" dirty="0" smtClean="0"/>
              <a:t>硬件及配套软件环境易于操作及使用</a:t>
            </a:r>
          </a:p>
          <a:p>
            <a:pPr lvl="0">
              <a:buFont typeface="Wingdings" pitchFamily="2" charset="2"/>
              <a:buChar char="n"/>
            </a:pPr>
            <a:r>
              <a:rPr lang="zh-CN" altLang="en-US" dirty="0" smtClean="0"/>
              <a:t>极高的可靠性及完备的安全性</a:t>
            </a:r>
          </a:p>
          <a:p>
            <a:pPr lvl="0">
              <a:buFont typeface="Wingdings" pitchFamily="2" charset="2"/>
              <a:buChar char="n"/>
            </a:pPr>
            <a:r>
              <a:rPr lang="zh-CN" altLang="en-US" dirty="0" smtClean="0"/>
              <a:t>可基于未来需求的网络扩展性</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dirty="0" smtClean="0"/>
              <a:t>原则：</a:t>
            </a:r>
            <a:endParaRPr lang="en-US" altLang="zh-CN" dirty="0" smtClean="0"/>
          </a:p>
          <a:p>
            <a:r>
              <a:rPr lang="zh-CN" altLang="en-US" dirty="0" smtClean="0"/>
              <a:t>企业网络结构设计原则必须满足</a:t>
            </a:r>
            <a:r>
              <a:rPr lang="en-US" dirty="0" smtClean="0"/>
              <a:t>6</a:t>
            </a:r>
            <a:r>
              <a:rPr lang="zh-CN" altLang="en-US" dirty="0" smtClean="0"/>
              <a:t>个要素，分别是</a:t>
            </a:r>
            <a:endParaRPr lang="en-US" altLang="zh-CN" dirty="0" smtClean="0"/>
          </a:p>
          <a:p>
            <a:pPr>
              <a:buFont typeface="Wingdings" pitchFamily="2" charset="2"/>
              <a:buChar char="p"/>
            </a:pPr>
            <a:r>
              <a:rPr lang="zh-CN" altLang="en-US" dirty="0" smtClean="0"/>
              <a:t>统一性</a:t>
            </a:r>
            <a:endParaRPr lang="en-US" altLang="zh-CN" dirty="0" smtClean="0"/>
          </a:p>
          <a:p>
            <a:pPr>
              <a:buFont typeface="Wingdings" pitchFamily="2" charset="2"/>
              <a:buChar char="p"/>
            </a:pPr>
            <a:r>
              <a:rPr lang="zh-CN" altLang="en-US" dirty="0" smtClean="0"/>
              <a:t>稳定性</a:t>
            </a:r>
            <a:endParaRPr lang="en-US" altLang="zh-CN" dirty="0" smtClean="0"/>
          </a:p>
          <a:p>
            <a:pPr>
              <a:buFont typeface="Wingdings" pitchFamily="2" charset="2"/>
              <a:buChar char="p"/>
            </a:pPr>
            <a:r>
              <a:rPr lang="zh-CN" altLang="en-US" dirty="0" smtClean="0"/>
              <a:t>高可用性</a:t>
            </a:r>
            <a:endParaRPr lang="en-US" altLang="zh-CN" dirty="0" smtClean="0"/>
          </a:p>
          <a:p>
            <a:pPr>
              <a:buFont typeface="Wingdings" pitchFamily="2" charset="2"/>
              <a:buChar char="p"/>
            </a:pPr>
            <a:r>
              <a:rPr lang="zh-CN" altLang="en-US" dirty="0" smtClean="0"/>
              <a:t>安全性</a:t>
            </a:r>
            <a:endParaRPr lang="en-US" altLang="zh-CN" dirty="0" smtClean="0"/>
          </a:p>
          <a:p>
            <a:pPr>
              <a:buFont typeface="Wingdings" pitchFamily="2" charset="2"/>
              <a:buChar char="p"/>
            </a:pPr>
            <a:r>
              <a:rPr lang="zh-CN" altLang="en-US" dirty="0" smtClean="0"/>
              <a:t>易管理性</a:t>
            </a:r>
            <a:endParaRPr lang="en-US" altLang="zh-CN" dirty="0" smtClean="0"/>
          </a:p>
          <a:p>
            <a:pPr>
              <a:buFont typeface="Wingdings" pitchFamily="2" charset="2"/>
              <a:buChar char="p"/>
            </a:pPr>
            <a:r>
              <a:rPr lang="zh-CN" altLang="en-US" dirty="0" smtClean="0"/>
              <a:t>可拓展性</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5657" y="2696547"/>
            <a:ext cx="6447453" cy="707886"/>
          </a:xfrm>
          <a:prstGeom prst="rect">
            <a:avLst/>
          </a:prstGeom>
          <a:noFill/>
        </p:spPr>
        <p:txBody>
          <a:bodyPr wrap="square" rtlCol="0">
            <a:spAutoFit/>
          </a:bodyPr>
          <a:lstStyle/>
          <a:p>
            <a:r>
              <a:rPr lang="en-US" altLang="zh-CN" sz="4000" b="1" dirty="0" smtClean="0">
                <a:solidFill>
                  <a:schemeClr val="bg1"/>
                </a:solidFill>
              </a:rPr>
              <a:t>2.2 </a:t>
            </a:r>
            <a:r>
              <a:rPr lang="zh-CN" altLang="en-US" sz="4000" b="1" dirty="0" smtClean="0">
                <a:solidFill>
                  <a:schemeClr val="bg1"/>
                </a:solidFill>
              </a:rPr>
              <a:t>网络系统集成认知</a:t>
            </a:r>
            <a:endParaRPr lang="zh-CN" altLang="en-US" sz="40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2.2.1 </a:t>
            </a:r>
            <a:r>
              <a:rPr lang="zh-CN" altLang="en-US" dirty="0" smtClean="0"/>
              <a:t>网络系统集成概述</a:t>
            </a:r>
            <a:endParaRPr lang="zh-CN" altLang="en-US" dirty="0"/>
          </a:p>
        </p:txBody>
      </p:sp>
      <p:sp>
        <p:nvSpPr>
          <p:cNvPr id="3" name="内容占位符 2"/>
          <p:cNvSpPr>
            <a:spLocks noGrp="1"/>
          </p:cNvSpPr>
          <p:nvPr>
            <p:ph idx="1"/>
          </p:nvPr>
        </p:nvSpPr>
        <p:spPr/>
        <p:txBody>
          <a:bodyPr/>
          <a:lstStyle/>
          <a:p>
            <a:r>
              <a:rPr lang="zh-CN" altLang="en-US" dirty="0" smtClean="0"/>
              <a:t>“系统集成”这对于刚入行的新人来说是个很新鲜的名词，其实与经常听说的</a:t>
            </a:r>
            <a:r>
              <a:rPr lang="en-US" dirty="0" smtClean="0"/>
              <a:t>“</a:t>
            </a:r>
            <a:r>
              <a:rPr lang="zh-CN" altLang="en-US" dirty="0" smtClean="0"/>
              <a:t>项目</a:t>
            </a:r>
            <a:r>
              <a:rPr lang="en-US" dirty="0" smtClean="0"/>
              <a:t>”</a:t>
            </a:r>
            <a:r>
              <a:rPr lang="zh-CN" altLang="en-US" dirty="0" smtClean="0"/>
              <a:t>、</a:t>
            </a:r>
            <a:r>
              <a:rPr lang="en-US" dirty="0" smtClean="0"/>
              <a:t>“</a:t>
            </a:r>
            <a:r>
              <a:rPr lang="zh-CN" altLang="en-US" dirty="0" smtClean="0"/>
              <a:t>工程</a:t>
            </a:r>
            <a:r>
              <a:rPr lang="en-US" dirty="0" smtClean="0"/>
              <a:t>”</a:t>
            </a:r>
            <a:r>
              <a:rPr lang="zh-CN" altLang="en-US" dirty="0" smtClean="0"/>
              <a:t>都是描述同一件事，那么到底什么是系统集成呢？系统集成的英文名是</a:t>
            </a:r>
            <a:r>
              <a:rPr lang="en-US" dirty="0" smtClean="0"/>
              <a:t>System Integration</a:t>
            </a:r>
            <a:r>
              <a:rPr lang="zh-CN" altLang="en-US" dirty="0" smtClean="0"/>
              <a:t>，目的是为了达到用户应用的需要，通过结构化的综合布线技术和计算机网络技术，将各自独立的终端设备、服务器、网络基础设施、应用软件等集成到一个统一管理和维护的系统中去，从而达到网络资源共享，实现集中管理、高效运维、方便升级等。</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zh-CN" altLang="en-US" b="1" dirty="0" smtClean="0"/>
              <a:t>网络系统集成显著的特点</a:t>
            </a:r>
            <a:endParaRPr lang="zh-CN" altLang="en-US" dirty="0" smtClean="0"/>
          </a:p>
          <a:p>
            <a:pPr marL="514350" lvl="0" indent="-514350">
              <a:buFont typeface="+mj-lt"/>
              <a:buAutoNum type="arabicPeriod"/>
            </a:pPr>
            <a:r>
              <a:rPr lang="zh-CN" altLang="en-US" dirty="0" smtClean="0"/>
              <a:t>需要根据用户的需求，进行合理规划与设计，最终满足其需求；</a:t>
            </a:r>
          </a:p>
          <a:p>
            <a:pPr marL="514350" lvl="0" indent="-514350">
              <a:buFont typeface="+mj-lt"/>
              <a:buAutoNum type="arabicPeriod"/>
            </a:pPr>
            <a:r>
              <a:rPr lang="zh-CN" altLang="en-US" dirty="0" smtClean="0"/>
              <a:t>网络系统集成是一项综合性的系统工程，需要从商务、技术和管理等方面进行综合统筹；</a:t>
            </a:r>
          </a:p>
          <a:p>
            <a:pPr marL="514350" lvl="0" indent="-514350">
              <a:buFont typeface="+mj-lt"/>
              <a:buAutoNum type="arabicPeriod"/>
            </a:pPr>
            <a:r>
              <a:rPr lang="zh-CN" altLang="en-US" dirty="0" smtClean="0"/>
              <a:t>网络系统集成不是简单地购买设备，安装设备，它体现网络系统的设计能力、调试能力与技术保障能力；</a:t>
            </a:r>
          </a:p>
          <a:p>
            <a:pPr marL="514350" lvl="0" indent="-514350">
              <a:buFont typeface="+mj-lt"/>
              <a:buAutoNum type="arabicPeriod"/>
            </a:pPr>
            <a:r>
              <a:rPr lang="zh-CN" altLang="en-US" dirty="0" smtClean="0"/>
              <a:t>技术是系统集成项目的核心，为了确保系统集成项目的成功实施，还需要一系列的项目管理与商务活动。</a:t>
            </a:r>
          </a:p>
          <a:p>
            <a:r>
              <a:rPr lang="zh-CN" altLang="en-US" dirty="0" smtClean="0"/>
              <a:t>总而言之，网络系统集成不仅仅是一种技术行为，还有包含商业和管理行为。</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2.2.2 </a:t>
            </a:r>
            <a:r>
              <a:rPr lang="zh-CN" altLang="en-US" dirty="0" smtClean="0"/>
              <a:t>项目角色</a:t>
            </a:r>
            <a:endParaRPr lang="zh-CN" altLang="en-US" dirty="0"/>
          </a:p>
        </p:txBody>
      </p:sp>
      <p:sp>
        <p:nvSpPr>
          <p:cNvPr id="3" name="内容占位符 2"/>
          <p:cNvSpPr>
            <a:spLocks noGrp="1"/>
          </p:cNvSpPr>
          <p:nvPr>
            <p:ph idx="1"/>
          </p:nvPr>
        </p:nvSpPr>
        <p:spPr/>
        <p:txBody>
          <a:bodyPr/>
          <a:lstStyle/>
          <a:p>
            <a:r>
              <a:rPr lang="zh-CN" altLang="en-US" dirty="0" smtClean="0"/>
              <a:t>在一个网络系统网络集成项目中，系统集成公司会为每个项目组建项目团队，为了达到既定目标，团队中每个角色都有明确分工与职责，如图</a:t>
            </a:r>
            <a:r>
              <a:rPr lang="en-US" dirty="0" smtClean="0"/>
              <a:t>2‑8</a:t>
            </a:r>
            <a:r>
              <a:rPr lang="zh-CN" altLang="en-US" dirty="0" smtClean="0"/>
              <a:t>为网络系统集成项目组织架构图，接下来就为大家介绍每个角色的任务以及能力需求。</a:t>
            </a:r>
          </a:p>
          <a:p>
            <a:endParaRPr lang="zh-CN" altLang="en-US" dirty="0"/>
          </a:p>
        </p:txBody>
      </p:sp>
      <p:pic>
        <p:nvPicPr>
          <p:cNvPr id="4" name="图片 3"/>
          <p:cNvPicPr/>
          <p:nvPr/>
        </p:nvPicPr>
        <p:blipFill>
          <a:blip r:embed="rId2"/>
          <a:stretch>
            <a:fillRect/>
          </a:stretch>
        </p:blipFill>
        <p:spPr>
          <a:xfrm>
            <a:off x="2350770" y="3136668"/>
            <a:ext cx="7377430" cy="2349732"/>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客户技术代表</a:t>
            </a:r>
            <a:r>
              <a:rPr lang="en-US" altLang="zh-CN" dirty="0" smtClean="0"/>
              <a:t/>
            </a:r>
            <a:br>
              <a:rPr lang="en-US" altLang="zh-CN" dirty="0" smtClean="0"/>
            </a:br>
            <a:endParaRPr lang="zh-CN" altLang="en-US" dirty="0"/>
          </a:p>
        </p:txBody>
      </p:sp>
      <p:sp>
        <p:nvSpPr>
          <p:cNvPr id="3" name="内容占位符 2"/>
          <p:cNvSpPr>
            <a:spLocks noGrp="1"/>
          </p:cNvSpPr>
          <p:nvPr>
            <p:ph idx="1"/>
          </p:nvPr>
        </p:nvSpPr>
        <p:spPr/>
        <p:txBody>
          <a:bodyPr/>
          <a:lstStyle/>
          <a:p>
            <a:r>
              <a:rPr lang="zh-CN" altLang="en-US" dirty="0" smtClean="0"/>
              <a:t>负责与集成公司的技术代表进行对接，客户代表可以有多人，负责不同的业务模块，如服务器、网络、安全等。一家大型企业的技术部门一般都会有许多集成服务公司为他们提供技术支持，每家集成服务公司提供不同部分的技术服务，这些集成服务公司的技术实力可以弥补客户企业在</a:t>
            </a:r>
            <a:r>
              <a:rPr lang="en-US" dirty="0" smtClean="0"/>
              <a:t>IT</a:t>
            </a:r>
            <a:r>
              <a:rPr lang="zh-CN" altLang="en-US" dirty="0" smtClean="0"/>
              <a:t>系统运维上的人员空缺，客户所在企业也可以因此降低运维的成本。这时候你可能就要作为企业的技术代表去与这些集成服务公司进行交涉，从而保障企业的</a:t>
            </a:r>
            <a:r>
              <a:rPr lang="en-US" dirty="0" smtClean="0"/>
              <a:t>IT</a:t>
            </a:r>
            <a:r>
              <a:rPr lang="zh-CN" altLang="en-US" dirty="0" smtClean="0"/>
              <a:t>系统正常运转。</a:t>
            </a:r>
          </a:p>
          <a:p>
            <a:r>
              <a:rPr lang="zh-CN" altLang="en-US" dirty="0" smtClean="0"/>
              <a:t>客户技术代表需要具备相对应岗位的技术基础，他们可以不用详细掌握项目中出现的技术，但是他们需要对于技术的应用都需要有一定了解，了解这些技术在实施后会达到何种效果。他们需要为自己的企业提出需求，并且与集成服务公司沟通，最终确定项目的整体框架与实施计划，并在实施过程中负责监督与管理。</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销售经理</a:t>
            </a:r>
            <a:endParaRPr lang="zh-CN" altLang="en-US" dirty="0"/>
          </a:p>
        </p:txBody>
      </p:sp>
      <p:sp>
        <p:nvSpPr>
          <p:cNvPr id="3" name="内容占位符 2"/>
          <p:cNvSpPr>
            <a:spLocks noGrp="1"/>
          </p:cNvSpPr>
          <p:nvPr>
            <p:ph idx="1"/>
          </p:nvPr>
        </p:nvSpPr>
        <p:spPr/>
        <p:txBody>
          <a:bodyPr/>
          <a:lstStyle/>
          <a:p>
            <a:r>
              <a:rPr lang="zh-CN" altLang="en-US" dirty="0" smtClean="0"/>
              <a:t>销售经理是集成服务公司的代表，是集成公司的重要角色，负责挖掘新客户，了解用户的原始需求，通过沟通挖掘潜在项目机会。身为一名合格的销售经理，需要深入掌握产品知识，与客户保持良好沟通，时刻把握客户的需求，并配合售前部门做好售前支持工作。</a:t>
            </a:r>
          </a:p>
          <a:p>
            <a:r>
              <a:rPr lang="zh-CN" altLang="en-US" dirty="0" smtClean="0"/>
              <a:t>作为销售，必须严格保守公司机密，负责招投标技术文件及方案编制，深入分析市场，制定市场营销战略，提升销售价值，扩大市场占有率，严格控制成本和各类经营风险，提供市场运作的方向性建议。一名优秀的销售需要具备：商务技能、交际能力、组织能力、谈判策略以及管理能力，一般的销售是卖产品，高级的销售是卖自身的价值！</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知识结构</a:t>
            </a:r>
            <a:endParaRPr lang="zh-CN" altLang="en-US" dirty="0"/>
          </a:p>
        </p:txBody>
      </p:sp>
      <p:pic>
        <p:nvPicPr>
          <p:cNvPr id="6" name="图片 5"/>
          <p:cNvPicPr/>
          <p:nvPr/>
        </p:nvPicPr>
        <p:blipFill>
          <a:blip r:embed="rId2"/>
          <a:stretch>
            <a:fillRect/>
          </a:stretch>
        </p:blipFill>
        <p:spPr>
          <a:xfrm>
            <a:off x="635000" y="1066800"/>
            <a:ext cx="11201400" cy="4445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项目经理</a:t>
            </a:r>
            <a:endParaRPr lang="zh-CN" altLang="en-US" dirty="0"/>
          </a:p>
        </p:txBody>
      </p:sp>
      <p:sp>
        <p:nvSpPr>
          <p:cNvPr id="3" name="内容占位符 2"/>
          <p:cNvSpPr>
            <a:spLocks noGrp="1"/>
          </p:cNvSpPr>
          <p:nvPr>
            <p:ph idx="1"/>
          </p:nvPr>
        </p:nvSpPr>
        <p:spPr/>
        <p:txBody>
          <a:bodyPr/>
          <a:lstStyle/>
          <a:p>
            <a:r>
              <a:rPr lang="zh-CN" altLang="en-US" dirty="0" smtClean="0"/>
              <a:t>项目经理的主要职责就是监督与管理整个项目，进行成本控制、质量管控、施工安全、进度安排等方面进行综合性管理，项目经理最大的任务就是在预算成本范围内优质完成既定任务，满足客户提出的需求。</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技术经理</a:t>
            </a:r>
            <a:endParaRPr lang="zh-CN" altLang="en-US" dirty="0"/>
          </a:p>
        </p:txBody>
      </p:sp>
      <p:sp>
        <p:nvSpPr>
          <p:cNvPr id="3" name="内容占位符 2"/>
          <p:cNvSpPr>
            <a:spLocks noGrp="1"/>
          </p:cNvSpPr>
          <p:nvPr>
            <p:ph idx="1"/>
          </p:nvPr>
        </p:nvSpPr>
        <p:spPr/>
        <p:txBody>
          <a:bodyPr/>
          <a:lstStyle/>
          <a:p>
            <a:r>
              <a:rPr lang="zh-CN" altLang="en-US" dirty="0" smtClean="0"/>
              <a:t>技术经理是项目中技术方面的顶梁柱，负责确保项目实施过程中各个技术规范和技术标准能够实现，技术经理不但需要对技术细节是否了解，还要能够管理技术团队，让项目的具体实施有条不紊地进行。技术经理是一个项目中解决实际技术问题的核心人物，需要具备以下能力：</a:t>
            </a:r>
          </a:p>
          <a:p>
            <a:r>
              <a:rPr lang="en-US" dirty="0" smtClean="0"/>
              <a:t>1</a:t>
            </a:r>
            <a:r>
              <a:rPr lang="zh-CN" altLang="en-US" dirty="0" smtClean="0"/>
              <a:t>、具备解决项目过程中专业领域重要技术问题的能力。</a:t>
            </a:r>
          </a:p>
          <a:p>
            <a:r>
              <a:rPr lang="en-US" dirty="0" smtClean="0"/>
              <a:t>2</a:t>
            </a:r>
            <a:r>
              <a:rPr lang="zh-CN" altLang="en-US" dirty="0" smtClean="0"/>
              <a:t>、了解业界现状及发展趋势。</a:t>
            </a:r>
          </a:p>
          <a:p>
            <a:r>
              <a:rPr lang="en-US" dirty="0" smtClean="0"/>
              <a:t>3</a:t>
            </a:r>
            <a:r>
              <a:rPr lang="zh-CN" altLang="en-US" dirty="0" smtClean="0"/>
              <a:t>、具备丰富的相关项目实施经验。</a:t>
            </a:r>
          </a:p>
          <a:p>
            <a:r>
              <a:rPr lang="en-US" dirty="0" smtClean="0"/>
              <a:t>4</a:t>
            </a:r>
            <a:r>
              <a:rPr lang="zh-CN" altLang="en-US" dirty="0" smtClean="0"/>
              <a:t>、能够指导实施工程师工作和学习。</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售前工程师</a:t>
            </a:r>
            <a:endParaRPr lang="zh-CN" altLang="en-US" dirty="0"/>
          </a:p>
        </p:txBody>
      </p:sp>
      <p:sp>
        <p:nvSpPr>
          <p:cNvPr id="3" name="内容占位符 2"/>
          <p:cNvSpPr>
            <a:spLocks noGrp="1"/>
          </p:cNvSpPr>
          <p:nvPr>
            <p:ph idx="1"/>
          </p:nvPr>
        </p:nvSpPr>
        <p:spPr/>
        <p:txBody>
          <a:bodyPr/>
          <a:lstStyle/>
          <a:p>
            <a:r>
              <a:rPr lang="zh-CN" altLang="en-US" dirty="0" smtClean="0"/>
              <a:t>售前工程师在销售看来扮演的角色是技术专家，而在售后技术工程师眼中是懂得技术的销售人员，用户眼中的售前工程师则是代表乙方公司技术水平的专家。</a:t>
            </a:r>
          </a:p>
          <a:p>
            <a:r>
              <a:rPr lang="zh-CN" altLang="en-US" dirty="0" smtClean="0"/>
              <a:t>售前工程师需要针对用户提出的需求，结合当前技术发展的趋势，提供有效的整体解决方案。当客户有非常明确的解决方案时，售前工程师的任务是结合自己公司的产品将用户的方案实现出来，但大多数用户都不清楚自己的网络到底需要什么，这时候就需要售前工程师的帮助。售前工程师的工作大部分是通过对用户当前业务进行分析，提出适合用户信息化应用的建议，并且根据这个建议，提供一套可行的解决方案。</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售后工程师</a:t>
            </a:r>
            <a:endParaRPr lang="zh-CN" altLang="en-US" dirty="0"/>
          </a:p>
        </p:txBody>
      </p:sp>
      <p:sp>
        <p:nvSpPr>
          <p:cNvPr id="3" name="内容占位符 2"/>
          <p:cNvSpPr>
            <a:spLocks noGrp="1"/>
          </p:cNvSpPr>
          <p:nvPr>
            <p:ph idx="1"/>
          </p:nvPr>
        </p:nvSpPr>
        <p:spPr/>
        <p:txBody>
          <a:bodyPr/>
          <a:lstStyle/>
          <a:p>
            <a:r>
              <a:rPr lang="zh-CN" altLang="en-US" dirty="0" smtClean="0"/>
              <a:t>售后工程师是项目中一线实施人员，负责将实施方案付诸实践，将具体细节实现出来。因此，售后工程师需要具备一定网络专业技术能力，至少需要达到初级网络工程师认证能力水平，根据项目实施内容不同，还需要具备一定主机系统运维能力。</a:t>
            </a:r>
          </a:p>
          <a:p>
            <a:pPr lvl="0"/>
            <a:r>
              <a:rPr lang="zh-CN" altLang="en-US" dirty="0" smtClean="0"/>
              <a:t>了解并熟悉网络基础知识；</a:t>
            </a:r>
          </a:p>
          <a:p>
            <a:pPr lvl="0"/>
            <a:r>
              <a:rPr lang="zh-CN" altLang="en-US" dirty="0" smtClean="0"/>
              <a:t>对路由协议有一定了解，需要熟悉路由器等网络设备的操作；</a:t>
            </a:r>
          </a:p>
          <a:p>
            <a:pPr lvl="0"/>
            <a:r>
              <a:rPr lang="zh-CN" altLang="en-US" dirty="0" smtClean="0"/>
              <a:t>具备交换协议、设备配置及维护能力；</a:t>
            </a:r>
          </a:p>
          <a:p>
            <a:pPr lvl="0"/>
            <a:r>
              <a:rPr lang="zh-CN" altLang="en-US" dirty="0" smtClean="0"/>
              <a:t>网络安全设备基础配置能力：如堡垒机、防火墙、</a:t>
            </a:r>
            <a:r>
              <a:rPr lang="en-US" dirty="0" smtClean="0"/>
              <a:t>ACS</a:t>
            </a:r>
            <a:r>
              <a:rPr lang="zh-CN" altLang="en-US" dirty="0" smtClean="0"/>
              <a:t>；</a:t>
            </a:r>
          </a:p>
          <a:p>
            <a:pPr lvl="0"/>
            <a:r>
              <a:rPr lang="zh-CN" altLang="en-US" dirty="0" smtClean="0"/>
              <a:t>主机系统配置能力：</a:t>
            </a:r>
            <a:r>
              <a:rPr lang="en-US" dirty="0" smtClean="0"/>
              <a:t>Windows Server</a:t>
            </a:r>
            <a:r>
              <a:rPr lang="zh-CN" altLang="en-US" dirty="0" smtClean="0"/>
              <a:t>、</a:t>
            </a:r>
            <a:r>
              <a:rPr lang="en-US" dirty="0" smtClean="0"/>
              <a:t>Linux</a:t>
            </a:r>
            <a:r>
              <a:rPr lang="zh-CN" altLang="en-US" dirty="0" smtClean="0"/>
              <a:t>系统；</a:t>
            </a:r>
          </a:p>
          <a:p>
            <a:pPr lvl="0"/>
            <a:r>
              <a:rPr lang="zh-CN" altLang="en-US" dirty="0" smtClean="0"/>
              <a:t>一定网络综合布线能力。</a:t>
            </a:r>
          </a:p>
          <a:p>
            <a:r>
              <a:rPr lang="zh-CN" altLang="en-US" dirty="0" smtClean="0"/>
              <a:t>华为、华三、锐捷、思科等</a:t>
            </a:r>
            <a:r>
              <a:rPr lang="en-US" dirty="0" smtClean="0"/>
              <a:t>ICT</a:t>
            </a:r>
            <a:r>
              <a:rPr lang="zh-CN" altLang="en-US" dirty="0" smtClean="0"/>
              <a:t>厂商都提供了一些列职业资格认证，提供给售后工程师进行职业能力的提升。</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2.2.3 </a:t>
            </a:r>
            <a:r>
              <a:rPr lang="zh-CN" altLang="en-US" dirty="0" smtClean="0"/>
              <a:t>项目生命周期</a:t>
            </a:r>
            <a:endParaRPr lang="zh-CN" altLang="en-US" dirty="0"/>
          </a:p>
        </p:txBody>
      </p:sp>
      <p:sp>
        <p:nvSpPr>
          <p:cNvPr id="3" name="内容占位符 2"/>
          <p:cNvSpPr>
            <a:spLocks noGrp="1"/>
          </p:cNvSpPr>
          <p:nvPr>
            <p:ph idx="1"/>
          </p:nvPr>
        </p:nvSpPr>
        <p:spPr/>
        <p:txBody>
          <a:bodyPr/>
          <a:lstStyle/>
          <a:p>
            <a:pPr lvl="0"/>
            <a:r>
              <a:rPr lang="zh-CN" altLang="en-US" b="1" dirty="0" smtClean="0"/>
              <a:t>启动阶段</a:t>
            </a:r>
            <a:endParaRPr lang="zh-CN" altLang="en-US" dirty="0" smtClean="0"/>
          </a:p>
          <a:p>
            <a:pPr lvl="0"/>
            <a:r>
              <a:rPr lang="zh-CN" altLang="en-US" b="1" dirty="0" smtClean="0"/>
              <a:t>计划阶段</a:t>
            </a:r>
            <a:endParaRPr lang="zh-CN" altLang="en-US" dirty="0" smtClean="0"/>
          </a:p>
          <a:p>
            <a:pPr lvl="0"/>
            <a:r>
              <a:rPr lang="zh-CN" altLang="en-US" b="1" dirty="0" smtClean="0"/>
              <a:t>执行阶段</a:t>
            </a:r>
            <a:endParaRPr lang="zh-CN" altLang="en-US" dirty="0" smtClean="0"/>
          </a:p>
          <a:p>
            <a:pPr lvl="0"/>
            <a:r>
              <a:rPr lang="zh-CN" altLang="en-US" b="1" dirty="0" smtClean="0"/>
              <a:t>收尾阶段</a:t>
            </a:r>
            <a:endParaRPr lang="zh-CN" altLang="en-US" dirty="0" smtClean="0"/>
          </a:p>
          <a:p>
            <a:pPr lvl="0"/>
            <a:r>
              <a:rPr lang="zh-CN" altLang="en-US" b="1" dirty="0" smtClean="0"/>
              <a:t>维护阶段</a:t>
            </a:r>
            <a:endParaRPr lang="zh-CN" altLang="en-US"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2.2.4 </a:t>
            </a:r>
            <a:r>
              <a:rPr lang="zh-CN" altLang="en-US" dirty="0" smtClean="0"/>
              <a:t>项目实施流程</a:t>
            </a:r>
            <a:endParaRPr lang="zh-CN" altLang="en-US" dirty="0"/>
          </a:p>
        </p:txBody>
      </p:sp>
      <p:pic>
        <p:nvPicPr>
          <p:cNvPr id="4" name="图片 3"/>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066800" y="774700"/>
            <a:ext cx="10096500" cy="60833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5657" y="2696547"/>
            <a:ext cx="6447453" cy="707886"/>
          </a:xfrm>
          <a:prstGeom prst="rect">
            <a:avLst/>
          </a:prstGeom>
          <a:noFill/>
        </p:spPr>
        <p:txBody>
          <a:bodyPr wrap="square" rtlCol="0">
            <a:spAutoFit/>
          </a:bodyPr>
          <a:lstStyle/>
          <a:p>
            <a:r>
              <a:rPr lang="en-US" altLang="zh-CN" sz="4000" b="1" dirty="0" smtClean="0">
                <a:solidFill>
                  <a:schemeClr val="bg1"/>
                </a:solidFill>
              </a:rPr>
              <a:t>2.3 </a:t>
            </a:r>
            <a:r>
              <a:rPr lang="zh-CN" altLang="en-US" sz="4000" b="1" dirty="0" smtClean="0">
                <a:solidFill>
                  <a:schemeClr val="bg1"/>
                </a:solidFill>
              </a:rPr>
              <a:t>网络建设项目启动</a:t>
            </a:r>
            <a:endParaRPr lang="zh-CN" altLang="en-US" sz="4000" b="1" dirty="0">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2.3.1 </a:t>
            </a:r>
            <a:r>
              <a:rPr lang="zh-CN" altLang="en-US" dirty="0" smtClean="0"/>
              <a:t>项目建议书</a:t>
            </a:r>
            <a:endParaRPr lang="zh-CN" altLang="en-US" dirty="0"/>
          </a:p>
        </p:txBody>
      </p:sp>
      <p:sp>
        <p:nvSpPr>
          <p:cNvPr id="3" name="内容占位符 2"/>
          <p:cNvSpPr>
            <a:spLocks noGrp="1"/>
          </p:cNvSpPr>
          <p:nvPr>
            <p:ph idx="1"/>
          </p:nvPr>
        </p:nvSpPr>
        <p:spPr/>
        <p:txBody>
          <a:bodyPr/>
          <a:lstStyle/>
          <a:p>
            <a:r>
              <a:rPr lang="zh-CN" altLang="en-US" dirty="0" smtClean="0"/>
              <a:t>项目建议书主要根据项目建设背景和建设需求及项目前景来进行项目市场分析、对项目建设的必要性和可行性的研究、项目设计原则、项目建设的内容、设备及主要技术经济指标等分析，并对主要原材料的需求量、项目总投资及方式、经济效益、资金来源处等进行初步估算。项目建议书的主要作用是决策者可以通过项目建议书中的内容进行综合评估后，做出项目是否实施的决定。</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2.3.2 </a:t>
            </a:r>
            <a:r>
              <a:rPr lang="zh-CN" altLang="en-US" dirty="0" smtClean="0"/>
              <a:t>可行性分析</a:t>
            </a:r>
            <a:endParaRPr lang="zh-CN" altLang="en-US" dirty="0"/>
          </a:p>
        </p:txBody>
      </p:sp>
      <p:sp>
        <p:nvSpPr>
          <p:cNvPr id="3" name="内容占位符 2"/>
          <p:cNvSpPr>
            <a:spLocks noGrp="1"/>
          </p:cNvSpPr>
          <p:nvPr>
            <p:ph idx="1"/>
          </p:nvPr>
        </p:nvSpPr>
        <p:spPr/>
        <p:txBody>
          <a:bodyPr/>
          <a:lstStyle/>
          <a:p>
            <a:r>
              <a:rPr lang="zh-CN" altLang="en-US" dirty="0" smtClean="0"/>
              <a:t>可行性分析是通过对项目的主要内容和基础条件，如网络拓扑结构、网络设备品牌型号、通信线路类型、大楼机房分布、功能性能要求、总体预算等，从技术、经济、工程等方面进行调查研究和分析比较，并对项目建成以后可能取得的财务、经济效益及社会环境影响进行预测，从而提出该项目是否值得投资和如何进行建设的咨询意见，为项目决策提供依据的一种综合性的系统分析方法。可行性分析应具有预见性、公正性、可靠性、科学性的特点。</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2.3.3 </a:t>
            </a:r>
            <a:r>
              <a:rPr lang="zh-CN" altLang="en-US" dirty="0" smtClean="0"/>
              <a:t>招投标流程</a:t>
            </a:r>
            <a:endParaRPr lang="zh-CN" altLang="en-US" dirty="0"/>
          </a:p>
        </p:txBody>
      </p:sp>
      <p:sp>
        <p:nvSpPr>
          <p:cNvPr id="3" name="内容占位符 2"/>
          <p:cNvSpPr>
            <a:spLocks noGrp="1"/>
          </p:cNvSpPr>
          <p:nvPr>
            <p:ph idx="1"/>
          </p:nvPr>
        </p:nvSpPr>
        <p:spPr/>
        <p:txBody>
          <a:bodyPr/>
          <a:lstStyle/>
          <a:p>
            <a:r>
              <a:rPr lang="zh-CN" altLang="en-US" dirty="0" smtClean="0"/>
              <a:t>当建设单位（甲方）内部通过项目建议书与可行性分析报告后，项目将进入到一个关键的里程碑，即招投标阶段。这个阶段是项目计划与实施之间一个重要的节点，是系统集成公司（乙方）是否能够承接该甲方项目的决定性节点。对于网络工程师中的售前职能或者岗位分支来说，了解并掌握招标模式非常重要，决定着这个项目该如何投标，投标书该如何撰写这些细节问题。</a:t>
            </a:r>
          </a:p>
          <a:p>
            <a:r>
              <a:rPr lang="zh-CN" altLang="en-US" dirty="0" smtClean="0"/>
              <a:t>在我国，常见的招标模式有以下这几个分类：</a:t>
            </a:r>
          </a:p>
          <a:p>
            <a:pPr>
              <a:buFont typeface="Wingdings" pitchFamily="2" charset="2"/>
              <a:buChar char="n"/>
            </a:pPr>
            <a:r>
              <a:rPr lang="zh-CN" altLang="en-US" b="1" dirty="0" smtClean="0"/>
              <a:t>公开招投标</a:t>
            </a:r>
            <a:endParaRPr lang="zh-CN" altLang="en-US" dirty="0" smtClean="0"/>
          </a:p>
          <a:p>
            <a:pPr>
              <a:buFont typeface="Wingdings" pitchFamily="2" charset="2"/>
              <a:buChar char="n"/>
            </a:pPr>
            <a:r>
              <a:rPr lang="zh-CN" altLang="en-US" b="1" dirty="0" smtClean="0"/>
              <a:t>邀请招标</a:t>
            </a:r>
            <a:endParaRPr lang="zh-CN" altLang="en-US" dirty="0" smtClean="0"/>
          </a:p>
          <a:p>
            <a:pPr>
              <a:buFont typeface="Wingdings" pitchFamily="2" charset="2"/>
              <a:buChar char="n"/>
            </a:pPr>
            <a:r>
              <a:rPr lang="zh-CN" altLang="en-US" b="1" dirty="0" smtClean="0"/>
              <a:t>竞争性谈判</a:t>
            </a:r>
            <a:endParaRPr lang="zh-CN" altLang="en-US" dirty="0" smtClean="0"/>
          </a:p>
          <a:p>
            <a:pPr>
              <a:buFont typeface="Wingdings" pitchFamily="2" charset="2"/>
              <a:buChar char="n"/>
            </a:pPr>
            <a:r>
              <a:rPr lang="zh-CN" altLang="en-US" b="1" dirty="0" smtClean="0"/>
              <a:t>单一来源采购</a:t>
            </a:r>
            <a:endParaRPr lang="zh-CN" altLang="en-US" dirty="0" smtClean="0"/>
          </a:p>
          <a:p>
            <a:pPr>
              <a:buFont typeface="Wingdings" pitchFamily="2" charset="2"/>
              <a:buChar char="n"/>
            </a:pPr>
            <a:r>
              <a:rPr lang="zh-CN" altLang="en-US" b="1" dirty="0" smtClean="0"/>
              <a:t>集中采购</a:t>
            </a:r>
            <a:endParaRPr lang="zh-CN" altLang="en-US" dirty="0" smtClean="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5657" y="2696547"/>
            <a:ext cx="6447453" cy="707886"/>
          </a:xfrm>
          <a:prstGeom prst="rect">
            <a:avLst/>
          </a:prstGeom>
          <a:noFill/>
        </p:spPr>
        <p:txBody>
          <a:bodyPr wrap="square" rtlCol="0">
            <a:spAutoFit/>
          </a:bodyPr>
          <a:lstStyle/>
          <a:p>
            <a:r>
              <a:rPr lang="en-US" altLang="zh-CN" sz="4000" b="1" dirty="0" smtClean="0">
                <a:solidFill>
                  <a:schemeClr val="bg1"/>
                </a:solidFill>
              </a:rPr>
              <a:t>2.1 </a:t>
            </a:r>
            <a:r>
              <a:rPr lang="zh-CN" altLang="en-US" sz="4000" b="1" dirty="0" smtClean="0">
                <a:solidFill>
                  <a:schemeClr val="bg1"/>
                </a:solidFill>
              </a:rPr>
              <a:t>企业网络概述</a:t>
            </a:r>
            <a:endParaRPr lang="zh-CN" altLang="en-US" sz="4000" b="1" dirty="0">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95300" y="832484"/>
            <a:ext cx="11060430" cy="5180965"/>
          </a:xfrm>
        </p:spPr>
        <p:txBody>
          <a:bodyPr/>
          <a:lstStyle/>
          <a:p>
            <a:r>
              <a:rPr lang="zh-CN" altLang="en-US" dirty="0" smtClean="0"/>
              <a:t>招标文件：阐明需要采购货物或工程的性质，通报招标程序将依据的规则和程序，告知订立合同的条件。招标文件既是投标商编制投标文件的依据，又是采购人与中标商签定合同的基础。</a:t>
            </a:r>
          </a:p>
          <a:p>
            <a:r>
              <a:rPr lang="zh-CN" altLang="en-US" dirty="0" smtClean="0"/>
              <a:t>编制招标文件需要特别注意以下几个方面：</a:t>
            </a:r>
          </a:p>
          <a:p>
            <a:pPr>
              <a:buFont typeface="Wingdings" pitchFamily="2" charset="2"/>
              <a:buChar char="n"/>
            </a:pPr>
            <a:r>
              <a:rPr lang="zh-CN" altLang="en-US" dirty="0" smtClean="0"/>
              <a:t>为构成竞争性招标的基础，必须详细的一一说明所采购的货物、设备或工程的内容。</a:t>
            </a:r>
          </a:p>
          <a:p>
            <a:pPr>
              <a:buFont typeface="Wingdings" pitchFamily="2" charset="2"/>
              <a:buChar char="n"/>
            </a:pPr>
            <a:r>
              <a:rPr lang="zh-CN" altLang="en-US" dirty="0" smtClean="0"/>
              <a:t>制定技术规格和合同条款不应造成对有资格投标的任何供应商或承包商的歧视。</a:t>
            </a:r>
          </a:p>
          <a:p>
            <a:pPr>
              <a:buFont typeface="Wingdings" pitchFamily="2" charset="2"/>
              <a:buChar char="n"/>
            </a:pPr>
            <a:r>
              <a:rPr lang="zh-CN" altLang="en-US" dirty="0" smtClean="0"/>
              <a:t>评标的标准应公开和合理，对偏离招标文件另行提出新的技术规格的标书的评审标准，更应切合实际，力求公平。</a:t>
            </a:r>
          </a:p>
          <a:p>
            <a:pPr>
              <a:buFont typeface="Wingdings" pitchFamily="2" charset="2"/>
              <a:buChar char="n"/>
            </a:pPr>
            <a:r>
              <a:rPr lang="zh-CN" altLang="en-US" dirty="0" smtClean="0"/>
              <a:t>需符合本国政府的有关规定，对有不一致之处要进行妥善处理。</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投标文件：指具备承担招标项目的能力的投标人，按照招标文件的要求编制的文件。在投标文件中应当对招标文件提出的实质性要求和条件作出响应，这里所指的实质性要求和条件，一般是指招标文件中有关招标项目的价格、招标项目的计划、招标项目的技术规范方面的要求和条件，合同的主要条款（包括一般条款和特殊条款）。投标文件需要在这些方面作出回答，或称响应，响应的方式是投标人按照招标文件进行填报，不得遗漏或回避招标文件中的问题。交易的双方，只能就交易的内容也就是围绕招标项目来编制招标文件、投标文件。</a:t>
            </a:r>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资质评估：企业在进行招投标时，需要对投标公司进行资质评估，对其能力水平和信誉进行评判。主要有分为以下六个方面的评定：</a:t>
            </a:r>
            <a:endParaRPr lang="en-US" altLang="zh-CN" dirty="0" smtClean="0"/>
          </a:p>
          <a:p>
            <a:pPr marL="514350" lvl="0" indent="-514350">
              <a:buFont typeface="+mj-lt"/>
              <a:buAutoNum type="arabicPeriod"/>
            </a:pPr>
            <a:r>
              <a:rPr lang="zh-CN" altLang="en-US" b="1" dirty="0" smtClean="0"/>
              <a:t>综合条件</a:t>
            </a:r>
            <a:endParaRPr lang="zh-CN" altLang="en-US" dirty="0" smtClean="0"/>
          </a:p>
          <a:p>
            <a:pPr marL="514350" lvl="0" indent="-514350">
              <a:buFont typeface="+mj-lt"/>
              <a:buAutoNum type="arabicPeriod"/>
            </a:pPr>
            <a:r>
              <a:rPr lang="zh-CN" altLang="en-US" b="1" dirty="0" smtClean="0"/>
              <a:t>财务状况</a:t>
            </a:r>
            <a:endParaRPr lang="zh-CN" altLang="en-US" dirty="0" smtClean="0"/>
          </a:p>
          <a:p>
            <a:pPr marL="514350" lvl="0" indent="-514350">
              <a:buFont typeface="+mj-lt"/>
              <a:buAutoNum type="arabicPeriod"/>
            </a:pPr>
            <a:r>
              <a:rPr lang="zh-CN" altLang="en-US" b="1" dirty="0" smtClean="0"/>
              <a:t>信誉</a:t>
            </a:r>
            <a:endParaRPr lang="zh-CN" altLang="en-US" dirty="0" smtClean="0"/>
          </a:p>
          <a:p>
            <a:pPr marL="514350" lvl="0" indent="-514350">
              <a:buFont typeface="+mj-lt"/>
              <a:buAutoNum type="arabicPeriod"/>
            </a:pPr>
            <a:r>
              <a:rPr lang="zh-CN" altLang="en-US" b="1" dirty="0" smtClean="0"/>
              <a:t>管理能力</a:t>
            </a:r>
            <a:endParaRPr lang="zh-CN" altLang="en-US" dirty="0" smtClean="0"/>
          </a:p>
          <a:p>
            <a:pPr marL="514350" lvl="0" indent="-514350">
              <a:buFont typeface="+mj-lt"/>
              <a:buAutoNum type="arabicPeriod"/>
            </a:pPr>
            <a:r>
              <a:rPr lang="zh-CN" altLang="en-US" b="1" dirty="0" smtClean="0"/>
              <a:t>技术实力</a:t>
            </a:r>
            <a:endParaRPr lang="zh-CN" altLang="en-US" dirty="0" smtClean="0"/>
          </a:p>
          <a:p>
            <a:pPr marL="514350" lvl="0" indent="-514350">
              <a:buFont typeface="+mj-lt"/>
              <a:buAutoNum type="arabicPeriod"/>
            </a:pPr>
            <a:r>
              <a:rPr lang="zh-CN" altLang="en-US" b="1" dirty="0" smtClean="0"/>
              <a:t>人才实力</a:t>
            </a:r>
            <a:endParaRPr lang="zh-CN" altLang="en-US" dirty="0" smtClean="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2.3.4 </a:t>
            </a:r>
            <a:r>
              <a:rPr lang="zh-CN" altLang="en-US" dirty="0" smtClean="0"/>
              <a:t>设备选型</a:t>
            </a:r>
            <a:endParaRPr lang="zh-CN" altLang="en-US" dirty="0"/>
          </a:p>
        </p:txBody>
      </p:sp>
      <p:sp>
        <p:nvSpPr>
          <p:cNvPr id="3" name="内容占位符 2"/>
          <p:cNvSpPr>
            <a:spLocks noGrp="1"/>
          </p:cNvSpPr>
          <p:nvPr>
            <p:ph idx="1"/>
          </p:nvPr>
        </p:nvSpPr>
        <p:spPr/>
        <p:txBody>
          <a:bodyPr/>
          <a:lstStyle/>
          <a:p>
            <a:pPr>
              <a:buNone/>
            </a:pPr>
            <a:r>
              <a:rPr lang="zh-CN" altLang="en-US" dirty="0" smtClean="0"/>
              <a:t>设备选型的原则：</a:t>
            </a:r>
            <a:endParaRPr lang="en-US" altLang="zh-CN" dirty="0" smtClean="0"/>
          </a:p>
          <a:p>
            <a:pPr lvl="0">
              <a:buFont typeface="Wingdings" pitchFamily="2" charset="2"/>
              <a:buChar char="n"/>
            </a:pPr>
            <a:r>
              <a:rPr lang="zh-CN" altLang="en-US" b="1" dirty="0" smtClean="0"/>
              <a:t>厂商的选择</a:t>
            </a:r>
            <a:endParaRPr lang="zh-CN" altLang="en-US" dirty="0" smtClean="0"/>
          </a:p>
          <a:p>
            <a:pPr lvl="0">
              <a:buFont typeface="Wingdings" pitchFamily="2" charset="2"/>
              <a:buChar char="n"/>
            </a:pPr>
            <a:r>
              <a:rPr lang="zh-CN" altLang="en-US" b="1" dirty="0" smtClean="0"/>
              <a:t>先进性</a:t>
            </a:r>
            <a:endParaRPr lang="zh-CN" altLang="en-US" dirty="0" smtClean="0"/>
          </a:p>
          <a:p>
            <a:pPr lvl="0">
              <a:buFont typeface="Wingdings" pitchFamily="2" charset="2"/>
              <a:buChar char="n"/>
            </a:pPr>
            <a:r>
              <a:rPr lang="zh-CN" altLang="en-US" b="1" dirty="0" smtClean="0"/>
              <a:t>扩展性考虑</a:t>
            </a:r>
            <a:endParaRPr lang="zh-CN" altLang="en-US" dirty="0" smtClean="0"/>
          </a:p>
          <a:p>
            <a:pPr lvl="0">
              <a:buFont typeface="Wingdings" pitchFamily="2" charset="2"/>
              <a:buChar char="n"/>
            </a:pPr>
            <a:r>
              <a:rPr lang="zh-CN" altLang="en-US" b="1" dirty="0" smtClean="0"/>
              <a:t>可靠性</a:t>
            </a:r>
            <a:endParaRPr lang="zh-CN" altLang="en-US" dirty="0" smtClean="0"/>
          </a:p>
          <a:p>
            <a:pPr lvl="0">
              <a:buFont typeface="Wingdings" pitchFamily="2" charset="2"/>
              <a:buChar char="n"/>
            </a:pPr>
            <a:r>
              <a:rPr lang="zh-CN" altLang="en-US" b="1" dirty="0" smtClean="0"/>
              <a:t>可管理性</a:t>
            </a:r>
            <a:endParaRPr lang="zh-CN" altLang="en-US" dirty="0" smtClean="0"/>
          </a:p>
          <a:p>
            <a:pPr lvl="0">
              <a:buFont typeface="Wingdings" pitchFamily="2" charset="2"/>
              <a:buChar char="n"/>
            </a:pPr>
            <a:r>
              <a:rPr lang="zh-CN" altLang="en-US" b="1" dirty="0" smtClean="0"/>
              <a:t>安全性</a:t>
            </a:r>
            <a:endParaRPr lang="zh-CN" altLang="en-US" dirty="0" smtClean="0"/>
          </a:p>
          <a:p>
            <a:pPr lvl="0">
              <a:buFont typeface="Wingdings" pitchFamily="2" charset="2"/>
              <a:buChar char="n"/>
            </a:pPr>
            <a:r>
              <a:rPr lang="en-US" b="1" dirty="0" err="1" smtClean="0"/>
              <a:t>QoS</a:t>
            </a:r>
            <a:r>
              <a:rPr lang="zh-CN" altLang="en-US" b="1" dirty="0" smtClean="0"/>
              <a:t>控制能力</a:t>
            </a:r>
            <a:endParaRPr lang="zh-CN" altLang="en-US" dirty="0" smtClean="0"/>
          </a:p>
          <a:p>
            <a:pPr lvl="0">
              <a:buFont typeface="Wingdings" pitchFamily="2" charset="2"/>
              <a:buChar char="n"/>
            </a:pPr>
            <a:r>
              <a:rPr lang="zh-CN" altLang="en-US" b="1" dirty="0" smtClean="0"/>
              <a:t>标准性和开放性</a:t>
            </a:r>
            <a:endParaRPr lang="zh-CN" altLang="en-US" dirty="0" smtClean="0"/>
          </a:p>
          <a:p>
            <a:pPr lvl="0">
              <a:buFont typeface="Wingdings" pitchFamily="2" charset="2"/>
              <a:buChar char="n"/>
            </a:pPr>
            <a:r>
              <a:rPr lang="zh-CN" altLang="en-US" b="1" dirty="0" smtClean="0"/>
              <a:t>经济性</a:t>
            </a:r>
            <a:endParaRPr lang="zh-CN" altLang="en-US" dirty="0" smtClean="0"/>
          </a:p>
          <a:p>
            <a:pPr>
              <a:buNone/>
            </a:pP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5600700" cy="434162"/>
          </a:xfrm>
        </p:spPr>
        <p:txBody>
          <a:bodyPr/>
          <a:lstStyle/>
          <a:p>
            <a:r>
              <a:rPr lang="en-US" altLang="zh-CN" dirty="0" smtClean="0"/>
              <a:t>2.3.4.2</a:t>
            </a:r>
            <a:r>
              <a:rPr lang="zh-CN" altLang="en-US" dirty="0" smtClean="0"/>
              <a:t>局域网交换机的选型</a:t>
            </a:r>
            <a:endParaRPr lang="zh-CN" altLang="en-US" dirty="0"/>
          </a:p>
        </p:txBody>
      </p:sp>
      <p:sp>
        <p:nvSpPr>
          <p:cNvPr id="3" name="内容占位符 2"/>
          <p:cNvSpPr>
            <a:spLocks noGrp="1"/>
          </p:cNvSpPr>
          <p:nvPr>
            <p:ph idx="1"/>
          </p:nvPr>
        </p:nvSpPr>
        <p:spPr/>
        <p:txBody>
          <a:bodyPr/>
          <a:lstStyle/>
          <a:p>
            <a:r>
              <a:rPr lang="zh-CN" altLang="en-US" dirty="0" smtClean="0"/>
              <a:t>局域网交换机的功能主要为以下两个方面：</a:t>
            </a:r>
          </a:p>
          <a:p>
            <a:pPr lvl="0"/>
            <a:r>
              <a:rPr lang="zh-CN" altLang="en-US" b="1" dirty="0" smtClean="0"/>
              <a:t>提供可扩展的网络接口：</a:t>
            </a:r>
            <a:r>
              <a:rPr lang="zh-CN" altLang="en-US" dirty="0" smtClean="0"/>
              <a:t>交换机在网络中最主要的功能就是设备之间的互联，例如终端设备、路由器、防火墙、视频设备、无线设备的连接。为支持能够让大量的设备接入，交换机的接口数量是可以大量扩展的，小型交换机的数量有</a:t>
            </a:r>
            <a:r>
              <a:rPr lang="en-US" dirty="0" smtClean="0"/>
              <a:t>8</a:t>
            </a:r>
            <a:r>
              <a:rPr lang="zh-CN" altLang="en-US" dirty="0" smtClean="0"/>
              <a:t>口至</a:t>
            </a:r>
            <a:r>
              <a:rPr lang="en-US" dirty="0" smtClean="0"/>
              <a:t>48</a:t>
            </a:r>
            <a:r>
              <a:rPr lang="zh-CN" altLang="en-US" dirty="0" smtClean="0"/>
              <a:t>口，而大型交换机可以支持数百个的接口数量。</a:t>
            </a:r>
          </a:p>
          <a:p>
            <a:pPr lvl="0"/>
            <a:r>
              <a:rPr lang="zh-CN" altLang="en-US" b="1" dirty="0" smtClean="0"/>
              <a:t>扩展网络的范围：</a:t>
            </a:r>
            <a:r>
              <a:rPr lang="zh-CN" altLang="en-US" dirty="0" smtClean="0"/>
              <a:t>交换机与计算机或者其他网络设备依靠传输介质连接一起，而不同介质的传输距离是有限的，通过借助交换机进行中继，可以使得网络传输距离大大增加。</a:t>
            </a:r>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交换机的类型</a:t>
            </a:r>
            <a:endParaRPr lang="zh-CN" altLang="en-US" dirty="0"/>
          </a:p>
        </p:txBody>
      </p:sp>
      <p:sp>
        <p:nvSpPr>
          <p:cNvPr id="3" name="内容占位符 2"/>
          <p:cNvSpPr>
            <a:spLocks noGrp="1"/>
          </p:cNvSpPr>
          <p:nvPr>
            <p:ph idx="1"/>
          </p:nvPr>
        </p:nvSpPr>
        <p:spPr/>
        <p:txBody>
          <a:bodyPr/>
          <a:lstStyle/>
          <a:p>
            <a:r>
              <a:rPr lang="zh-CN" altLang="en-US" dirty="0" smtClean="0"/>
              <a:t>①根据管理模式可以分为：可网管交换机与不可网管交换机</a:t>
            </a:r>
          </a:p>
          <a:p>
            <a:r>
              <a:rPr lang="zh-CN" altLang="en-US" dirty="0" smtClean="0"/>
              <a:t>②根据硬件结构可以分为：固定端口交换机和模块化交换机</a:t>
            </a:r>
          </a:p>
          <a:p>
            <a:r>
              <a:rPr lang="zh-CN" altLang="en-US" dirty="0" smtClean="0"/>
              <a:t>③根据用途可以分为：接入层交换机、汇聚层交换机、核心层交换机</a:t>
            </a:r>
          </a:p>
          <a:p>
            <a:r>
              <a:rPr lang="zh-CN" altLang="en-US" dirty="0" smtClean="0"/>
              <a:t>④根据速率可以分为：百兆交换机、千兆交换机、万兆交换机</a:t>
            </a:r>
          </a:p>
          <a:p>
            <a:r>
              <a:rPr lang="zh-CN" altLang="en-US" dirty="0" smtClean="0"/>
              <a:t>⑤根据速率一致性可以分为：对称交换机、非对称交换机</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交换机的性能指标</a:t>
            </a:r>
            <a:endParaRPr lang="zh-CN" altLang="en-US" dirty="0"/>
          </a:p>
        </p:txBody>
      </p:sp>
      <p:sp>
        <p:nvSpPr>
          <p:cNvPr id="3" name="内容占位符 2"/>
          <p:cNvSpPr>
            <a:spLocks noGrp="1"/>
          </p:cNvSpPr>
          <p:nvPr>
            <p:ph idx="1"/>
          </p:nvPr>
        </p:nvSpPr>
        <p:spPr/>
        <p:txBody>
          <a:bodyPr/>
          <a:lstStyle/>
          <a:p>
            <a:pPr lvl="0"/>
            <a:r>
              <a:rPr lang="zh-CN" altLang="en-US" b="1" dirty="0" smtClean="0"/>
              <a:t>转发速率</a:t>
            </a:r>
            <a:endParaRPr lang="zh-CN" altLang="en-US" dirty="0" smtClean="0"/>
          </a:p>
          <a:p>
            <a:pPr lvl="0"/>
            <a:r>
              <a:rPr lang="zh-CN" altLang="en-US" b="1" dirty="0" smtClean="0"/>
              <a:t>端口吞吐量</a:t>
            </a:r>
            <a:endParaRPr lang="zh-CN" altLang="en-US" dirty="0" smtClean="0"/>
          </a:p>
          <a:p>
            <a:pPr lvl="0"/>
            <a:r>
              <a:rPr lang="zh-CN" altLang="en-US" b="1" dirty="0" smtClean="0"/>
              <a:t>背板带宽</a:t>
            </a:r>
            <a:endParaRPr lang="zh-CN" altLang="en-US" dirty="0" smtClean="0"/>
          </a:p>
          <a:p>
            <a:pPr lvl="0"/>
            <a:r>
              <a:rPr lang="zh-CN" altLang="en-US" b="1" dirty="0" smtClean="0"/>
              <a:t>端口种类</a:t>
            </a:r>
            <a:endParaRPr lang="zh-CN" altLang="en-US" dirty="0" smtClean="0"/>
          </a:p>
          <a:p>
            <a:pPr lvl="0"/>
            <a:r>
              <a:rPr lang="en-US" b="1" dirty="0" smtClean="0"/>
              <a:t>MAC</a:t>
            </a:r>
            <a:r>
              <a:rPr lang="zh-CN" altLang="en-US" b="1" dirty="0" smtClean="0"/>
              <a:t>地址数量</a:t>
            </a:r>
            <a:endParaRPr lang="zh-CN" altLang="en-US" dirty="0" smtClean="0"/>
          </a:p>
          <a:p>
            <a:pPr lvl="0"/>
            <a:r>
              <a:rPr lang="zh-CN" altLang="en-US" b="1" dirty="0" smtClean="0"/>
              <a:t>缓存大小</a:t>
            </a:r>
            <a:endParaRPr lang="zh-CN" altLang="en-US" dirty="0" smtClean="0"/>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主流交换机产品</a:t>
            </a:r>
            <a:endParaRPr lang="zh-CN" altLang="en-US" dirty="0"/>
          </a:p>
        </p:txBody>
      </p:sp>
      <p:sp>
        <p:nvSpPr>
          <p:cNvPr id="3" name="内容占位符 2"/>
          <p:cNvSpPr>
            <a:spLocks noGrp="1"/>
          </p:cNvSpPr>
          <p:nvPr>
            <p:ph idx="1"/>
          </p:nvPr>
        </p:nvSpPr>
        <p:spPr/>
        <p:txBody>
          <a:bodyPr/>
          <a:lstStyle/>
          <a:p>
            <a:pPr lvl="0"/>
            <a:r>
              <a:rPr lang="zh-CN" altLang="en-US" b="1" dirty="0" smtClean="0"/>
              <a:t>华为交换机</a:t>
            </a:r>
            <a:endParaRPr lang="zh-CN" altLang="en-US" dirty="0" smtClean="0"/>
          </a:p>
          <a:p>
            <a:pPr lvl="0"/>
            <a:r>
              <a:rPr lang="en-US" b="1" dirty="0" smtClean="0"/>
              <a:t>H3C</a:t>
            </a:r>
            <a:r>
              <a:rPr lang="zh-CN" altLang="en-US" b="1" dirty="0" smtClean="0"/>
              <a:t>交换机</a:t>
            </a:r>
            <a:endParaRPr lang="zh-CN" altLang="en-US" dirty="0" smtClean="0"/>
          </a:p>
          <a:p>
            <a:pPr lvl="0"/>
            <a:r>
              <a:rPr lang="zh-CN" altLang="en-US" b="1" dirty="0" smtClean="0"/>
              <a:t>思科交换机</a:t>
            </a:r>
            <a:endParaRPr lang="zh-CN" altLang="en-US" dirty="0" smtClean="0"/>
          </a:p>
          <a:p>
            <a:r>
              <a:rPr lang="zh-CN" altLang="en-US" b="1" dirty="0" smtClean="0"/>
              <a:t>锐捷交换机</a:t>
            </a:r>
            <a:endParaRPr lang="zh-CN" altLang="en-US"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2.3.4.3 </a:t>
            </a:r>
            <a:r>
              <a:rPr lang="zh-CN" altLang="en-US" dirty="0" smtClean="0"/>
              <a:t>路由器的选型</a:t>
            </a:r>
            <a:endParaRPr lang="zh-CN" altLang="en-US" dirty="0"/>
          </a:p>
        </p:txBody>
      </p:sp>
      <p:sp>
        <p:nvSpPr>
          <p:cNvPr id="3" name="内容占位符 2"/>
          <p:cNvSpPr>
            <a:spLocks noGrp="1"/>
          </p:cNvSpPr>
          <p:nvPr>
            <p:ph idx="1"/>
          </p:nvPr>
        </p:nvSpPr>
        <p:spPr/>
        <p:txBody>
          <a:bodyPr/>
          <a:lstStyle/>
          <a:p>
            <a:r>
              <a:rPr lang="zh-CN" altLang="en-US" dirty="0" smtClean="0"/>
              <a:t>路由器有两大主要功能，即数据通道功能和控制功能。数据通道功能包括转发决定、背板转发以及输出链路调度等，一般由特定的硬件来完成；控制功能一般用软件来实现，包括与相邻路由器之间的信息交换、系统配置、系统管理等。</a:t>
            </a:r>
          </a:p>
          <a:p>
            <a:r>
              <a:rPr lang="zh-CN" altLang="en-US" dirty="0" smtClean="0"/>
              <a:t>路由器是</a:t>
            </a:r>
            <a:r>
              <a:rPr lang="en-US" dirty="0" smtClean="0"/>
              <a:t>OSI</a:t>
            </a:r>
            <a:r>
              <a:rPr lang="zh-CN" altLang="en-US" dirty="0" smtClean="0"/>
              <a:t>七层网络模型中的第三层设备。</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路由器的类型</a:t>
            </a:r>
            <a:endParaRPr lang="zh-CN" altLang="en-US" dirty="0"/>
          </a:p>
        </p:txBody>
      </p:sp>
      <p:sp>
        <p:nvSpPr>
          <p:cNvPr id="3" name="内容占位符 2"/>
          <p:cNvSpPr>
            <a:spLocks noGrp="1"/>
          </p:cNvSpPr>
          <p:nvPr>
            <p:ph idx="1"/>
          </p:nvPr>
        </p:nvSpPr>
        <p:spPr/>
        <p:txBody>
          <a:bodyPr/>
          <a:lstStyle/>
          <a:p>
            <a:r>
              <a:rPr lang="zh-CN" altLang="en-US" dirty="0" smtClean="0"/>
              <a:t>按性能档次不同可以将路由器可分高、中和低档路由器。</a:t>
            </a:r>
            <a:endParaRPr lang="en-US" altLang="zh-CN" dirty="0" smtClean="0"/>
          </a:p>
          <a:p>
            <a:r>
              <a:rPr lang="zh-CN" altLang="en-US" dirty="0" smtClean="0"/>
              <a:t>从结构上划分，路由器可分为模块化和非模块化两种结构。</a:t>
            </a:r>
            <a:endParaRPr lang="en-US" altLang="zh-CN" dirty="0" smtClean="0"/>
          </a:p>
          <a:p>
            <a:r>
              <a:rPr lang="zh-CN" altLang="en-US" dirty="0" smtClean="0"/>
              <a:t>从功能上划分，可将路由器分为核心层（骨干级）路由器，分发层（企业级）路由器和访问层（接入级）路由器。</a:t>
            </a:r>
          </a:p>
          <a:p>
            <a:r>
              <a:rPr lang="zh-CN" altLang="en-US" dirty="0" smtClean="0"/>
              <a:t>如果按路由器所处的网络位置划分，可以将路由器划分为“边界路由器”和“中间节点路</a:t>
            </a:r>
            <a:endParaRPr lang="en-US" altLang="zh-CN" dirty="0" smtClean="0"/>
          </a:p>
          <a:p>
            <a:r>
              <a:rPr lang="zh-CN" altLang="en-US" dirty="0" smtClean="0"/>
              <a:t>从性能上分，路由器可分为线速路由器以及非线速路由器。由器”两类。</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2.1.1 </a:t>
            </a:r>
            <a:r>
              <a:rPr lang="zh-CN" altLang="en-US" dirty="0" smtClean="0"/>
              <a:t>不同行业的网络类型</a:t>
            </a:r>
            <a:endParaRPr lang="zh-CN" altLang="en-US" dirty="0"/>
          </a:p>
        </p:txBody>
      </p:sp>
      <p:sp>
        <p:nvSpPr>
          <p:cNvPr id="3" name="内容占位符 2"/>
          <p:cNvSpPr>
            <a:spLocks noGrp="1"/>
          </p:cNvSpPr>
          <p:nvPr>
            <p:ph idx="1"/>
          </p:nvPr>
        </p:nvSpPr>
        <p:spPr/>
        <p:txBody>
          <a:bodyPr/>
          <a:lstStyle/>
          <a:p>
            <a:r>
              <a:rPr lang="zh-CN" altLang="en-US" dirty="0" smtClean="0"/>
              <a:t>金融网络</a:t>
            </a:r>
            <a:endParaRPr lang="en-US" altLang="zh-CN" dirty="0" smtClean="0"/>
          </a:p>
          <a:p>
            <a:pPr>
              <a:buNone/>
            </a:pPr>
            <a:r>
              <a:rPr lang="zh-CN" altLang="en-US" dirty="0" smtClean="0"/>
              <a:t>典型的金融网络都是高度层次化、结构化的网络，作为全国性覆盖网络，一般每家银行都有全国总行网络，重点省份设有分行网络，每个分行网络有下属分行、支行以及无人网点，而每个级别的网络内部按照功能划分区域：例如核心区、上联区、下联区、外联区、办公区、服务器区、测试区等。为了方便管理与维护，会将业务与办公隔离开，并设立独立的网管系统。</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路由器的性能指标</a:t>
            </a:r>
            <a:endParaRPr lang="zh-CN" altLang="en-US" dirty="0"/>
          </a:p>
        </p:txBody>
      </p:sp>
      <p:sp>
        <p:nvSpPr>
          <p:cNvPr id="3" name="内容占位符 2"/>
          <p:cNvSpPr>
            <a:spLocks noGrp="1"/>
          </p:cNvSpPr>
          <p:nvPr>
            <p:ph idx="1"/>
          </p:nvPr>
        </p:nvSpPr>
        <p:spPr/>
        <p:txBody>
          <a:bodyPr/>
          <a:lstStyle/>
          <a:p>
            <a:pPr lvl="0"/>
            <a:r>
              <a:rPr lang="zh-CN" altLang="en-US" b="1" dirty="0" smtClean="0"/>
              <a:t>吞吐量</a:t>
            </a:r>
            <a:endParaRPr lang="zh-CN" altLang="en-US" dirty="0" smtClean="0"/>
          </a:p>
          <a:p>
            <a:pPr lvl="0"/>
            <a:r>
              <a:rPr lang="zh-CN" altLang="en-US" b="1" dirty="0" smtClean="0"/>
              <a:t>路由表能力</a:t>
            </a:r>
            <a:endParaRPr lang="zh-CN" altLang="en-US" dirty="0" smtClean="0"/>
          </a:p>
          <a:p>
            <a:pPr lvl="0"/>
            <a:r>
              <a:rPr lang="zh-CN" altLang="en-US" b="1" dirty="0" smtClean="0"/>
              <a:t>背板能力</a:t>
            </a:r>
            <a:endParaRPr lang="zh-CN" altLang="en-US" dirty="0" smtClean="0"/>
          </a:p>
          <a:p>
            <a:pPr lvl="0"/>
            <a:r>
              <a:rPr lang="zh-CN" altLang="en-US" b="1" dirty="0" smtClean="0"/>
              <a:t>丢包率</a:t>
            </a:r>
            <a:endParaRPr lang="zh-CN" altLang="en-US" dirty="0" smtClean="0"/>
          </a:p>
          <a:p>
            <a:pPr lvl="0"/>
            <a:r>
              <a:rPr lang="zh-CN" altLang="en-US" b="1" dirty="0" smtClean="0"/>
              <a:t>时延</a:t>
            </a:r>
            <a:endParaRPr lang="zh-CN" altLang="en-US" dirty="0" smtClean="0"/>
          </a:p>
          <a:p>
            <a:pPr lvl="0"/>
            <a:r>
              <a:rPr lang="zh-CN" altLang="en-US" b="1" dirty="0" smtClean="0"/>
              <a:t>时延抖动</a:t>
            </a:r>
            <a:endParaRPr lang="zh-CN" altLang="en-US" dirty="0" smtClean="0"/>
          </a:p>
          <a:p>
            <a:pPr lvl="0"/>
            <a:r>
              <a:rPr lang="zh-CN" altLang="en-US" b="1" dirty="0" smtClean="0"/>
              <a:t>背靠背帧数</a:t>
            </a:r>
            <a:endParaRPr lang="zh-CN" altLang="en-US" dirty="0" smtClean="0"/>
          </a:p>
          <a:p>
            <a:pPr lvl="0"/>
            <a:r>
              <a:rPr lang="zh-CN" altLang="en-US" b="1" dirty="0" smtClean="0"/>
              <a:t>服务质量能力</a:t>
            </a:r>
            <a:endParaRPr lang="zh-CN" altLang="en-US" dirty="0" smtClean="0"/>
          </a:p>
          <a:p>
            <a:pPr lvl="0"/>
            <a:r>
              <a:rPr lang="zh-CN" altLang="en-US" b="1" dirty="0" smtClean="0"/>
              <a:t>网络管理能力</a:t>
            </a:r>
            <a:endParaRPr lang="zh-CN" altLang="en-US" dirty="0" smtClean="0"/>
          </a:p>
          <a:p>
            <a:pPr lvl="0"/>
            <a:r>
              <a:rPr lang="zh-CN" altLang="en-US" b="1" dirty="0" smtClean="0"/>
              <a:t>可靠性和可用性</a:t>
            </a:r>
            <a:endParaRPr lang="zh-CN" altLang="en-US" dirty="0" smtClean="0"/>
          </a:p>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主流的路由器产品</a:t>
            </a:r>
            <a:endParaRPr lang="zh-CN" altLang="en-US" dirty="0"/>
          </a:p>
        </p:txBody>
      </p:sp>
      <p:sp>
        <p:nvSpPr>
          <p:cNvPr id="3" name="内容占位符 2"/>
          <p:cNvSpPr>
            <a:spLocks noGrp="1"/>
          </p:cNvSpPr>
          <p:nvPr>
            <p:ph idx="1"/>
          </p:nvPr>
        </p:nvSpPr>
        <p:spPr/>
        <p:txBody>
          <a:bodyPr/>
          <a:lstStyle/>
          <a:p>
            <a:pPr lvl="0"/>
            <a:r>
              <a:rPr lang="zh-CN" altLang="en-US" b="1" dirty="0" smtClean="0"/>
              <a:t>华为路由器</a:t>
            </a:r>
            <a:endParaRPr lang="zh-CN" altLang="en-US" dirty="0" smtClean="0"/>
          </a:p>
          <a:p>
            <a:pPr lvl="0"/>
            <a:r>
              <a:rPr lang="en-US" b="1" dirty="0" smtClean="0"/>
              <a:t>H3C</a:t>
            </a:r>
            <a:r>
              <a:rPr lang="zh-CN" altLang="en-US" b="1" dirty="0" smtClean="0"/>
              <a:t>路由器</a:t>
            </a:r>
            <a:endParaRPr lang="zh-CN" altLang="en-US" dirty="0" smtClean="0"/>
          </a:p>
          <a:p>
            <a:pPr lvl="0"/>
            <a:r>
              <a:rPr lang="zh-CN" altLang="en-US" b="1" dirty="0" smtClean="0"/>
              <a:t>思科路由器</a:t>
            </a:r>
            <a:endParaRPr lang="zh-CN" altLang="en-US" dirty="0" smtClean="0"/>
          </a:p>
          <a:p>
            <a:r>
              <a:rPr lang="zh-CN" altLang="en-US" b="1" dirty="0" smtClean="0"/>
              <a:t>锐捷路由器</a:t>
            </a:r>
            <a:endParaRPr lang="zh-CN" altLang="en-US"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5657" y="2696547"/>
            <a:ext cx="6447453" cy="707886"/>
          </a:xfrm>
          <a:prstGeom prst="rect">
            <a:avLst/>
          </a:prstGeom>
          <a:noFill/>
        </p:spPr>
        <p:txBody>
          <a:bodyPr wrap="square" rtlCol="0">
            <a:spAutoFit/>
          </a:bodyPr>
          <a:lstStyle/>
          <a:p>
            <a:r>
              <a:rPr lang="zh-CN" altLang="en-US" sz="4000" b="1" dirty="0" smtClean="0">
                <a:solidFill>
                  <a:schemeClr val="bg1"/>
                </a:solidFill>
              </a:rPr>
              <a:t>项目实施</a:t>
            </a:r>
            <a:endParaRPr lang="zh-CN" altLang="en-US" sz="4000" b="1" dirty="0">
              <a:solidFill>
                <a:schemeClr val="bg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6248400" cy="434162"/>
          </a:xfrm>
        </p:spPr>
        <p:txBody>
          <a:bodyPr/>
          <a:lstStyle/>
          <a:p>
            <a:r>
              <a:rPr lang="zh-CN" altLang="en-US" dirty="0" smtClean="0"/>
              <a:t>任务：根据招标书进行设备选型</a:t>
            </a:r>
            <a:endParaRPr lang="zh-CN" altLang="en-US" dirty="0"/>
          </a:p>
        </p:txBody>
      </p:sp>
      <p:sp>
        <p:nvSpPr>
          <p:cNvPr id="3" name="内容占位符 2"/>
          <p:cNvSpPr>
            <a:spLocks noGrp="1"/>
          </p:cNvSpPr>
          <p:nvPr>
            <p:ph idx="1"/>
          </p:nvPr>
        </p:nvSpPr>
        <p:spPr/>
        <p:txBody>
          <a:bodyPr/>
          <a:lstStyle/>
          <a:p>
            <a:r>
              <a:rPr lang="en-US" altLang="zh-CN" dirty="0" smtClean="0"/>
              <a:t>【</a:t>
            </a:r>
            <a:r>
              <a:rPr lang="zh-CN" altLang="en-US" dirty="0" smtClean="0"/>
              <a:t>任务描述</a:t>
            </a:r>
            <a:r>
              <a:rPr lang="en-US" altLang="zh-CN" dirty="0" smtClean="0"/>
              <a:t>】</a:t>
            </a:r>
          </a:p>
          <a:p>
            <a:r>
              <a:rPr lang="zh-CN" altLang="en-US" dirty="0" smtClean="0"/>
              <a:t>房地产行业是项目经理老张所在团队的主要服务对象。随着房地产产业的急速发展壮大，某地产公司对于其网络升级改造的需求也越发迫切。近期，该公司在政府招标网站上公示了招标需求，概要如下：</a:t>
            </a:r>
          </a:p>
          <a:p>
            <a:r>
              <a:rPr lang="zh-CN" altLang="en-US" dirty="0" smtClean="0"/>
              <a:t>需采购</a:t>
            </a:r>
            <a:r>
              <a:rPr lang="en-US" dirty="0" smtClean="0"/>
              <a:t>2</a:t>
            </a:r>
            <a:r>
              <a:rPr lang="zh-CN" altLang="en-US" dirty="0" smtClean="0"/>
              <a:t>台路由器与</a:t>
            </a:r>
            <a:r>
              <a:rPr lang="en-US" dirty="0" smtClean="0"/>
              <a:t>1</a:t>
            </a:r>
            <a:r>
              <a:rPr lang="zh-CN" altLang="en-US" dirty="0" smtClean="0"/>
              <a:t>台交换机，以满足网络扩容方面的要求。要求设备必须满足以下参数，具体如表格</a:t>
            </a:r>
            <a:r>
              <a:rPr lang="en-US" dirty="0" smtClean="0"/>
              <a:t>2‑4</a:t>
            </a:r>
            <a:r>
              <a:rPr lang="zh-CN" altLang="en-US" dirty="0" smtClean="0"/>
              <a:t>所示：</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041400" y="317499"/>
          <a:ext cx="10515600" cy="5346700"/>
        </p:xfrm>
        <a:graphic>
          <a:graphicData uri="http://schemas.openxmlformats.org/drawingml/2006/table">
            <a:tbl>
              <a:tblPr/>
              <a:tblGrid>
                <a:gridCol w="1458263"/>
                <a:gridCol w="8527420"/>
                <a:gridCol w="529917"/>
              </a:tblGrid>
              <a:tr h="1069340">
                <a:tc>
                  <a:txBody>
                    <a:bodyPr/>
                    <a:lstStyle/>
                    <a:p>
                      <a:pPr indent="266700">
                        <a:spcAft>
                          <a:spcPts val="0"/>
                        </a:spcAft>
                      </a:pPr>
                      <a:r>
                        <a:rPr lang="zh-CN" sz="2800" kern="0">
                          <a:latin typeface="Times New Roman"/>
                          <a:ea typeface="宋体"/>
                        </a:rPr>
                        <a:t>设备名称</a:t>
                      </a:r>
                      <a:endParaRPr lang="zh-CN" sz="28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800" kern="0">
                          <a:latin typeface="Times New Roman"/>
                          <a:ea typeface="宋体"/>
                        </a:rPr>
                        <a:t>参数</a:t>
                      </a:r>
                      <a:endParaRPr lang="zh-CN" sz="28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1000" kern="0">
                          <a:latin typeface="Times New Roman"/>
                          <a:ea typeface="宋体"/>
                        </a:rPr>
                        <a:t>数量</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8680">
                <a:tc>
                  <a:txBody>
                    <a:bodyPr/>
                    <a:lstStyle/>
                    <a:p>
                      <a:pPr indent="266700">
                        <a:spcAft>
                          <a:spcPts val="0"/>
                        </a:spcAft>
                      </a:pPr>
                      <a:r>
                        <a:rPr lang="zh-CN" sz="2800" kern="0">
                          <a:latin typeface="Times New Roman"/>
                          <a:ea typeface="宋体"/>
                        </a:rPr>
                        <a:t>路由器</a:t>
                      </a:r>
                      <a:endParaRPr lang="zh-CN" sz="28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800" kern="0">
                          <a:latin typeface="Times New Roman"/>
                          <a:ea typeface="宋体"/>
                        </a:rPr>
                        <a:t>配置三层千兆接口数量≥</a:t>
                      </a:r>
                      <a:r>
                        <a:rPr lang="en-US" sz="2800" kern="0">
                          <a:latin typeface="Times New Roman"/>
                          <a:ea typeface="宋体"/>
                        </a:rPr>
                        <a:t>4</a:t>
                      </a:r>
                      <a:endParaRPr lang="zh-CN" sz="2800" kern="100">
                        <a:latin typeface="Times New Roman"/>
                        <a:ea typeface="宋体"/>
                      </a:endParaRPr>
                    </a:p>
                    <a:p>
                      <a:pPr indent="266700">
                        <a:spcAft>
                          <a:spcPts val="0"/>
                        </a:spcAft>
                      </a:pPr>
                      <a:r>
                        <a:rPr lang="zh-CN" sz="2800" kern="0">
                          <a:latin typeface="Times New Roman"/>
                          <a:ea typeface="宋体"/>
                        </a:rPr>
                        <a:t>转发性能≥</a:t>
                      </a:r>
                      <a:r>
                        <a:rPr lang="en-US" sz="2800" kern="0">
                          <a:latin typeface="Times New Roman"/>
                          <a:ea typeface="宋体"/>
                        </a:rPr>
                        <a:t>3Mpps</a:t>
                      </a:r>
                      <a:endParaRPr lang="zh-CN" sz="2800" kern="100">
                        <a:latin typeface="Times New Roman"/>
                        <a:ea typeface="宋体"/>
                      </a:endParaRPr>
                    </a:p>
                    <a:p>
                      <a:pPr indent="266700">
                        <a:spcAft>
                          <a:spcPts val="0"/>
                        </a:spcAft>
                      </a:pPr>
                      <a:r>
                        <a:rPr lang="zh-CN" sz="2800" kern="0">
                          <a:latin typeface="Times New Roman"/>
                          <a:ea typeface="宋体"/>
                        </a:rPr>
                        <a:t>内存≥</a:t>
                      </a:r>
                      <a:r>
                        <a:rPr lang="en-US" sz="2800" kern="0">
                          <a:latin typeface="Times New Roman"/>
                          <a:ea typeface="宋体"/>
                        </a:rPr>
                        <a:t>1GB</a:t>
                      </a:r>
                      <a:r>
                        <a:rPr lang="zh-CN" sz="2800" kern="0">
                          <a:latin typeface="Times New Roman"/>
                          <a:ea typeface="宋体"/>
                        </a:rPr>
                        <a:t>，</a:t>
                      </a:r>
                      <a:r>
                        <a:rPr lang="en-US" sz="2800" kern="0">
                          <a:latin typeface="Times New Roman"/>
                          <a:ea typeface="宋体"/>
                        </a:rPr>
                        <a:t>Flash</a:t>
                      </a:r>
                      <a:r>
                        <a:rPr lang="zh-CN" sz="2800" kern="0">
                          <a:latin typeface="Times New Roman"/>
                          <a:ea typeface="宋体"/>
                        </a:rPr>
                        <a:t>≥</a:t>
                      </a:r>
                      <a:r>
                        <a:rPr lang="en-US" sz="2800" kern="0">
                          <a:latin typeface="Times New Roman"/>
                          <a:ea typeface="宋体"/>
                        </a:rPr>
                        <a:t>256MB</a:t>
                      </a:r>
                      <a:endParaRPr lang="zh-CN" sz="2800" kern="100">
                        <a:latin typeface="Times New Roman"/>
                        <a:ea typeface="宋体"/>
                      </a:endParaRPr>
                    </a:p>
                    <a:p>
                      <a:pPr indent="266700">
                        <a:spcAft>
                          <a:spcPts val="0"/>
                        </a:spcAft>
                      </a:pPr>
                      <a:r>
                        <a:rPr lang="zh-CN" sz="2800" kern="0">
                          <a:latin typeface="Times New Roman"/>
                          <a:ea typeface="宋体"/>
                        </a:rPr>
                        <a:t>支持静态路由、</a:t>
                      </a:r>
                      <a:r>
                        <a:rPr lang="en-US" sz="2800" kern="0">
                          <a:latin typeface="Times New Roman"/>
                          <a:ea typeface="宋体"/>
                        </a:rPr>
                        <a:t>RIPv1/v2</a:t>
                      </a:r>
                      <a:r>
                        <a:rPr lang="zh-CN" sz="2800" kern="0">
                          <a:latin typeface="Times New Roman"/>
                          <a:ea typeface="宋体"/>
                        </a:rPr>
                        <a:t>、</a:t>
                      </a:r>
                      <a:r>
                        <a:rPr lang="en-US" sz="2800" kern="0">
                          <a:latin typeface="Times New Roman"/>
                          <a:ea typeface="宋体"/>
                        </a:rPr>
                        <a:t>OSPF</a:t>
                      </a:r>
                      <a:r>
                        <a:rPr lang="zh-CN" sz="2800" kern="0">
                          <a:latin typeface="Times New Roman"/>
                          <a:ea typeface="宋体"/>
                        </a:rPr>
                        <a:t>、</a:t>
                      </a:r>
                      <a:r>
                        <a:rPr lang="en-US" sz="2800" kern="0">
                          <a:latin typeface="Times New Roman"/>
                          <a:ea typeface="宋体"/>
                        </a:rPr>
                        <a:t>BGP4</a:t>
                      </a:r>
                      <a:r>
                        <a:rPr lang="zh-CN" sz="2800" kern="0">
                          <a:latin typeface="Times New Roman"/>
                          <a:ea typeface="宋体"/>
                        </a:rPr>
                        <a:t>等路由协议</a:t>
                      </a:r>
                      <a:endParaRPr lang="zh-CN" sz="28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00" kern="0">
                          <a:latin typeface="Times New Roman"/>
                          <a:ea typeface="宋体"/>
                        </a:rPr>
                        <a:t>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8680">
                <a:tc>
                  <a:txBody>
                    <a:bodyPr/>
                    <a:lstStyle/>
                    <a:p>
                      <a:pPr indent="266700">
                        <a:spcAft>
                          <a:spcPts val="0"/>
                        </a:spcAft>
                      </a:pPr>
                      <a:r>
                        <a:rPr lang="zh-CN" sz="2800" kern="0">
                          <a:latin typeface="Times New Roman"/>
                          <a:ea typeface="宋体"/>
                        </a:rPr>
                        <a:t>交换机</a:t>
                      </a:r>
                      <a:endParaRPr lang="zh-CN" sz="28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800" kern="0" dirty="0">
                          <a:latin typeface="Times New Roman"/>
                          <a:ea typeface="宋体"/>
                        </a:rPr>
                        <a:t>固化</a:t>
                      </a:r>
                      <a:r>
                        <a:rPr lang="en-US" sz="2800" kern="0" dirty="0">
                          <a:latin typeface="Times New Roman"/>
                          <a:ea typeface="宋体"/>
                        </a:rPr>
                        <a:t>10/100/1000M</a:t>
                      </a:r>
                      <a:r>
                        <a:rPr lang="zh-CN" sz="2800" kern="0" dirty="0">
                          <a:latin typeface="Times New Roman"/>
                          <a:ea typeface="宋体"/>
                        </a:rPr>
                        <a:t>以太网端口≥</a:t>
                      </a:r>
                      <a:r>
                        <a:rPr lang="en-US" sz="2800" kern="0" dirty="0">
                          <a:latin typeface="Times New Roman"/>
                          <a:ea typeface="宋体"/>
                        </a:rPr>
                        <a:t>24</a:t>
                      </a:r>
                      <a:r>
                        <a:rPr lang="zh-CN" sz="2800" kern="0" dirty="0">
                          <a:latin typeface="Times New Roman"/>
                          <a:ea typeface="宋体"/>
                        </a:rPr>
                        <a:t>，固化</a:t>
                      </a:r>
                      <a:r>
                        <a:rPr lang="en-US" sz="2800" kern="0" dirty="0">
                          <a:latin typeface="Times New Roman"/>
                          <a:ea typeface="宋体"/>
                        </a:rPr>
                        <a:t>10G/1G SFP+</a:t>
                      </a:r>
                      <a:r>
                        <a:rPr lang="zh-CN" sz="2800" kern="0" dirty="0">
                          <a:latin typeface="Times New Roman"/>
                          <a:ea typeface="宋体"/>
                        </a:rPr>
                        <a:t>光接口≥</a:t>
                      </a:r>
                      <a:r>
                        <a:rPr lang="en-US" sz="2800" kern="0" dirty="0">
                          <a:latin typeface="Times New Roman"/>
                          <a:ea typeface="宋体"/>
                        </a:rPr>
                        <a:t>4</a:t>
                      </a:r>
                      <a:r>
                        <a:rPr lang="zh-CN" sz="2800" kern="0" dirty="0">
                          <a:latin typeface="Times New Roman"/>
                          <a:ea typeface="宋体"/>
                        </a:rPr>
                        <a:t>个</a:t>
                      </a:r>
                      <a:endParaRPr lang="zh-CN" sz="2800" kern="100" dirty="0">
                        <a:latin typeface="Times New Roman"/>
                        <a:ea typeface="宋体"/>
                      </a:endParaRPr>
                    </a:p>
                    <a:p>
                      <a:pPr indent="266700">
                        <a:spcAft>
                          <a:spcPts val="0"/>
                        </a:spcAft>
                      </a:pPr>
                      <a:r>
                        <a:rPr lang="zh-CN" sz="2800" kern="0" dirty="0">
                          <a:latin typeface="Times New Roman"/>
                          <a:ea typeface="宋体"/>
                        </a:rPr>
                        <a:t>交换容量≥</a:t>
                      </a:r>
                      <a:r>
                        <a:rPr lang="en-US" sz="2800" kern="0" dirty="0">
                          <a:latin typeface="Times New Roman"/>
                          <a:ea typeface="宋体"/>
                        </a:rPr>
                        <a:t>400G</a:t>
                      </a:r>
                      <a:endParaRPr lang="zh-CN" sz="2800" kern="100" dirty="0">
                        <a:latin typeface="Times New Roman"/>
                        <a:ea typeface="宋体"/>
                      </a:endParaRPr>
                    </a:p>
                    <a:p>
                      <a:pPr indent="266700">
                        <a:spcAft>
                          <a:spcPts val="0"/>
                        </a:spcAft>
                      </a:pPr>
                      <a:r>
                        <a:rPr lang="zh-CN" sz="2800" kern="0" dirty="0">
                          <a:latin typeface="Times New Roman"/>
                          <a:ea typeface="宋体"/>
                        </a:rPr>
                        <a:t>包转发率≥</a:t>
                      </a:r>
                      <a:r>
                        <a:rPr lang="en-US" sz="2800" kern="0" dirty="0">
                          <a:latin typeface="Times New Roman"/>
                          <a:ea typeface="宋体"/>
                        </a:rPr>
                        <a:t>100Mpps</a:t>
                      </a:r>
                      <a:endParaRPr lang="zh-CN" sz="2800" kern="100" dirty="0">
                        <a:latin typeface="Times New Roman"/>
                        <a:ea typeface="宋体"/>
                      </a:endParaRPr>
                    </a:p>
                    <a:p>
                      <a:pPr indent="266700">
                        <a:spcAft>
                          <a:spcPts val="0"/>
                        </a:spcAft>
                      </a:pPr>
                      <a:r>
                        <a:rPr lang="zh-CN" sz="2800" kern="0" dirty="0">
                          <a:latin typeface="Times New Roman"/>
                          <a:ea typeface="宋体"/>
                        </a:rPr>
                        <a:t>支持</a:t>
                      </a:r>
                      <a:r>
                        <a:rPr lang="en-US" sz="2800" kern="0" dirty="0">
                          <a:latin typeface="Times New Roman"/>
                          <a:ea typeface="宋体"/>
                        </a:rPr>
                        <a:t>RIP</a:t>
                      </a:r>
                      <a:r>
                        <a:rPr lang="zh-CN" sz="2800" kern="0" dirty="0">
                          <a:latin typeface="Times New Roman"/>
                          <a:ea typeface="宋体"/>
                        </a:rPr>
                        <a:t>，</a:t>
                      </a:r>
                      <a:r>
                        <a:rPr lang="en-US" sz="2800" kern="0" dirty="0">
                          <a:latin typeface="Times New Roman"/>
                          <a:ea typeface="宋体"/>
                        </a:rPr>
                        <a:t>OSPF</a:t>
                      </a:r>
                      <a:r>
                        <a:rPr lang="zh-CN" sz="2800" kern="0" dirty="0">
                          <a:latin typeface="Times New Roman"/>
                          <a:ea typeface="宋体"/>
                        </a:rPr>
                        <a:t>，</a:t>
                      </a:r>
                      <a:r>
                        <a:rPr lang="en-US" sz="2800" kern="0" dirty="0">
                          <a:latin typeface="Times New Roman"/>
                          <a:ea typeface="宋体"/>
                        </a:rPr>
                        <a:t>BGP</a:t>
                      </a:r>
                      <a:r>
                        <a:rPr lang="zh-CN" sz="2800" kern="0" dirty="0">
                          <a:latin typeface="Times New Roman"/>
                          <a:ea typeface="宋体"/>
                        </a:rPr>
                        <a:t>，</a:t>
                      </a:r>
                      <a:r>
                        <a:rPr lang="en-US" sz="2800" kern="0" dirty="0" err="1">
                          <a:latin typeface="Times New Roman"/>
                          <a:ea typeface="宋体"/>
                        </a:rPr>
                        <a:t>RIPng</a:t>
                      </a:r>
                      <a:r>
                        <a:rPr lang="zh-CN" sz="2800" kern="0" dirty="0">
                          <a:latin typeface="Times New Roman"/>
                          <a:ea typeface="宋体"/>
                        </a:rPr>
                        <a:t>，</a:t>
                      </a:r>
                      <a:r>
                        <a:rPr lang="en-US" sz="2800" kern="0" dirty="0">
                          <a:latin typeface="Times New Roman"/>
                          <a:ea typeface="宋体"/>
                        </a:rPr>
                        <a:t>OSPFv3</a:t>
                      </a:r>
                      <a:r>
                        <a:rPr lang="zh-CN" sz="2800" kern="0" dirty="0">
                          <a:latin typeface="Times New Roman"/>
                          <a:ea typeface="宋体"/>
                        </a:rPr>
                        <a:t>，</a:t>
                      </a:r>
                      <a:r>
                        <a:rPr lang="en-US" sz="2800" kern="0" dirty="0">
                          <a:latin typeface="Times New Roman"/>
                          <a:ea typeface="宋体"/>
                        </a:rPr>
                        <a:t>BGP4</a:t>
                      </a:r>
                      <a:endParaRPr lang="zh-CN" sz="2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00" kern="0" dirty="0">
                          <a:latin typeface="Times New Roman"/>
                          <a:ea typeface="宋体"/>
                        </a:rPr>
                        <a:t>1</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政务网络：政务网络与金融网络相比，也是一个安全性较高的网络，由于政府机构中常常有一些敏感信息需要保护。</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tretch>
            <a:fillRect/>
          </a:stretch>
        </p:blipFill>
        <p:spPr>
          <a:xfrm>
            <a:off x="1955800" y="152400"/>
            <a:ext cx="8153399" cy="6705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0"/>
            <a:ext cx="11060113" cy="5181600"/>
          </a:xfrm>
          <a:prstGeom prst="rect">
            <a:avLst/>
          </a:prstGeom>
        </p:spPr>
        <p:txBody>
          <a:bodyPr/>
          <a:lstStyle/>
          <a:p>
            <a:r>
              <a:rPr lang="zh-CN" altLang="en-US" dirty="0" smtClean="0"/>
              <a:t>校园网络</a:t>
            </a:r>
            <a:endParaRPr lang="zh-CN" altLang="en-US" dirty="0"/>
          </a:p>
        </p:txBody>
      </p:sp>
      <p:pic>
        <p:nvPicPr>
          <p:cNvPr id="4" name="图片 3"/>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tretch>
            <a:fillRect/>
          </a:stretch>
        </p:blipFill>
        <p:spPr>
          <a:xfrm>
            <a:off x="1981200" y="254000"/>
            <a:ext cx="8318500" cy="6604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0"/>
            <a:ext cx="11060113" cy="5181600"/>
          </a:xfrm>
          <a:prstGeom prst="rect">
            <a:avLst/>
          </a:prstGeom>
        </p:spPr>
        <p:txBody>
          <a:bodyPr/>
          <a:lstStyle/>
          <a:p>
            <a:r>
              <a:rPr lang="zh-CN" altLang="en-US" dirty="0" smtClean="0"/>
              <a:t>企业网络</a:t>
            </a:r>
            <a:endParaRPr lang="zh-CN" altLang="en-US" dirty="0"/>
          </a:p>
        </p:txBody>
      </p:sp>
      <p:pic>
        <p:nvPicPr>
          <p:cNvPr id="5" name="图片 4"/>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tretch>
            <a:fillRect/>
          </a:stretch>
        </p:blipFill>
        <p:spPr>
          <a:xfrm>
            <a:off x="2603500" y="0"/>
            <a:ext cx="8623300" cy="70231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0"/>
            <a:ext cx="11060113" cy="5181600"/>
          </a:xfrm>
          <a:prstGeom prst="rect">
            <a:avLst/>
          </a:prstGeom>
        </p:spPr>
        <p:txBody>
          <a:bodyPr/>
          <a:lstStyle/>
          <a:p>
            <a:r>
              <a:rPr lang="zh-CN" altLang="en-US" dirty="0" smtClean="0"/>
              <a:t>运营商网络</a:t>
            </a:r>
            <a:endParaRPr lang="zh-CN" altLang="en-US" dirty="0"/>
          </a:p>
        </p:txBody>
      </p:sp>
      <p:pic>
        <p:nvPicPr>
          <p:cNvPr id="4" name="图片 3"/>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tretch>
            <a:fillRect/>
          </a:stretch>
        </p:blipFill>
        <p:spPr>
          <a:xfrm>
            <a:off x="2362200" y="152400"/>
            <a:ext cx="8801100" cy="6705600"/>
          </a:xfrm>
          <a:prstGeom prst="rect">
            <a:avLst/>
          </a:prstGeom>
        </p:spPr>
      </p:pic>
    </p:spTree>
  </p:cSld>
  <p:clrMapOvr>
    <a:masterClrMapping/>
  </p:clrMapOvr>
</p:sld>
</file>

<file path=ppt/theme/theme1.xml><?xml version="1.0" encoding="utf-8"?>
<a:theme xmlns:a="http://schemas.openxmlformats.org/drawingml/2006/main" name="Office 主题​​">
  <a:themeElements>
    <a:clrScheme name="大数据平台构建">
      <a:dk1>
        <a:sysClr val="windowText" lastClr="000000"/>
      </a:dk1>
      <a:lt1>
        <a:sysClr val="window" lastClr="FFFFFF"/>
      </a:lt1>
      <a:dk2>
        <a:srgbClr val="44546A"/>
      </a:dk2>
      <a:lt2>
        <a:srgbClr val="E7E6E6"/>
      </a:lt2>
      <a:accent1>
        <a:srgbClr val="0066E3"/>
      </a:accent1>
      <a:accent2>
        <a:srgbClr val="29A9FF"/>
      </a:accent2>
      <a:accent3>
        <a:srgbClr val="298DFE"/>
      </a:accent3>
      <a:accent4>
        <a:srgbClr val="0C336F"/>
      </a:accent4>
      <a:accent5>
        <a:srgbClr val="7F7F7F"/>
      </a:accent5>
      <a:accent6>
        <a:srgbClr val="595959"/>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TotalTime>
  <Words>2960</Words>
  <Application>Microsoft Office PowerPoint</Application>
  <PresentationFormat>自定义</PresentationFormat>
  <Paragraphs>181</Paragraphs>
  <Slides>45</Slides>
  <Notes>0</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幻灯片 1</vt:lpstr>
      <vt:lpstr>知识结构</vt:lpstr>
      <vt:lpstr>幻灯片 3</vt:lpstr>
      <vt:lpstr>2.1.1 不同行业的网络类型</vt:lpstr>
      <vt:lpstr>幻灯片 5</vt:lpstr>
      <vt:lpstr>幻灯片 6</vt:lpstr>
      <vt:lpstr>幻灯片 7</vt:lpstr>
      <vt:lpstr>幻灯片 8</vt:lpstr>
      <vt:lpstr>幻灯片 9</vt:lpstr>
      <vt:lpstr>幻灯片 10</vt:lpstr>
      <vt:lpstr>2.1.2 网络系统集成项目分类</vt:lpstr>
      <vt:lpstr>2.1.3 企业网络设计目标与原则</vt:lpstr>
      <vt:lpstr>幻灯片 13</vt:lpstr>
      <vt:lpstr>幻灯片 14</vt:lpstr>
      <vt:lpstr>2.2.1 网络系统集成概述</vt:lpstr>
      <vt:lpstr>幻灯片 16</vt:lpstr>
      <vt:lpstr>2.2.2 项目角色</vt:lpstr>
      <vt:lpstr>客户技术代表 </vt:lpstr>
      <vt:lpstr>销售经理</vt:lpstr>
      <vt:lpstr>项目经理</vt:lpstr>
      <vt:lpstr>技术经理</vt:lpstr>
      <vt:lpstr>售前工程师</vt:lpstr>
      <vt:lpstr>售后工程师</vt:lpstr>
      <vt:lpstr>2.2.3 项目生命周期</vt:lpstr>
      <vt:lpstr>2.2.4 项目实施流程</vt:lpstr>
      <vt:lpstr>幻灯片 26</vt:lpstr>
      <vt:lpstr>2.3.1 项目建议书</vt:lpstr>
      <vt:lpstr>2.3.2 可行性分析</vt:lpstr>
      <vt:lpstr>2.3.3 招投标流程</vt:lpstr>
      <vt:lpstr>幻灯片 30</vt:lpstr>
      <vt:lpstr>幻灯片 31</vt:lpstr>
      <vt:lpstr>幻灯片 32</vt:lpstr>
      <vt:lpstr>2.3.4 设备选型</vt:lpstr>
      <vt:lpstr>2.3.4.2局域网交换机的选型</vt:lpstr>
      <vt:lpstr>交换机的类型</vt:lpstr>
      <vt:lpstr>交换机的性能指标</vt:lpstr>
      <vt:lpstr>主流交换机产品</vt:lpstr>
      <vt:lpstr>2.3.4.3 路由器的选型</vt:lpstr>
      <vt:lpstr>路由器的类型</vt:lpstr>
      <vt:lpstr>路由器的性能指标</vt:lpstr>
      <vt:lpstr>主流的路由器产品</vt:lpstr>
      <vt:lpstr>幻灯片 42</vt:lpstr>
      <vt:lpstr>任务：根据招标书进行设备选型</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et_qing</dc:creator>
  <cp:lastModifiedBy>jszx</cp:lastModifiedBy>
  <cp:revision>52</cp:revision>
  <dcterms:created xsi:type="dcterms:W3CDTF">2018-03-26T08:05:00Z</dcterms:created>
  <dcterms:modified xsi:type="dcterms:W3CDTF">2022-07-26T01:49:34Z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